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sldIdLst>
    <p:sldId id="256" r:id="rId2"/>
    <p:sldId id="257" r:id="rId3"/>
    <p:sldId id="258" r:id="rId4"/>
    <p:sldId id="268" r:id="rId5"/>
    <p:sldId id="266" r:id="rId6"/>
    <p:sldId id="267" r:id="rId7"/>
    <p:sldId id="260" r:id="rId8"/>
    <p:sldId id="259" r:id="rId9"/>
    <p:sldId id="265" r:id="rId10"/>
    <p:sldId id="261" r:id="rId11"/>
    <p:sldId id="269" r:id="rId12"/>
    <p:sldId id="264" r:id="rId13"/>
    <p:sldId id="26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4" y="1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F9769C0-02E4-4833-A07A-CD55D5FA917D}" type="doc">
      <dgm:prSet loTypeId="urn:microsoft.com/office/officeart/2005/8/layout/hierarchy1" loCatId="hierarchy" qsTypeId="urn:microsoft.com/office/officeart/2005/8/quickstyle/simple4" qsCatId="simple" csTypeId="urn:microsoft.com/office/officeart/2005/8/colors/accent1_2" csCatId="accent1"/>
      <dgm:spPr/>
      <dgm:t>
        <a:bodyPr/>
        <a:lstStyle/>
        <a:p>
          <a:endParaRPr lang="en-US"/>
        </a:p>
      </dgm:t>
    </dgm:pt>
    <dgm:pt modelId="{7DDDBB0D-BC31-4F1C-BCF1-1F43EBFE672E}">
      <dgm:prSet/>
      <dgm:spPr/>
      <dgm:t>
        <a:bodyPr/>
        <a:lstStyle/>
        <a:p>
          <a:r>
            <a:rPr lang="en-US" b="1"/>
            <a:t>Backbone Adaptation</a:t>
          </a:r>
          <a:r>
            <a:rPr lang="en-US"/>
            <a:t>: Unlike Xiao et al., who built their model's structure before applying pretrained weights, we utilized pretrained models directly as the backbone. This "plug-and-play" approach facilitated the exploration of various architectures but limited our ability to leverage low-level features for enhancements such as the WASP module.</a:t>
          </a:r>
        </a:p>
      </dgm:t>
    </dgm:pt>
    <dgm:pt modelId="{E102A9E7-AC2E-4C2A-B088-E9742AD77E7B}" type="parTrans" cxnId="{0955DF66-8C00-494F-A98D-DC32A8B0EA35}">
      <dgm:prSet/>
      <dgm:spPr/>
      <dgm:t>
        <a:bodyPr/>
        <a:lstStyle/>
        <a:p>
          <a:endParaRPr lang="en-US"/>
        </a:p>
      </dgm:t>
    </dgm:pt>
    <dgm:pt modelId="{362C8B05-07F3-45A6-94FD-B3E8C253A17F}" type="sibTrans" cxnId="{0955DF66-8C00-494F-A98D-DC32A8B0EA35}">
      <dgm:prSet/>
      <dgm:spPr/>
      <dgm:t>
        <a:bodyPr/>
        <a:lstStyle/>
        <a:p>
          <a:endParaRPr lang="en-US"/>
        </a:p>
      </dgm:t>
    </dgm:pt>
    <dgm:pt modelId="{3BFF9D06-5E93-4F9E-9C2C-F85EBD11E7D6}">
      <dgm:prSet/>
      <dgm:spPr/>
      <dgm:t>
        <a:bodyPr/>
        <a:lstStyle/>
        <a:p>
          <a:r>
            <a:rPr lang="en-US" b="1"/>
            <a:t>Heatmap Modification for Loss Function</a:t>
          </a:r>
          <a:r>
            <a:rPr lang="en-US"/>
            <a:t>: We encountered issues with the original method's heatmap affecting model learning. Initially, the model minimized loss by reducing heatmap values to zero. To address this, we modified the Gaussian distribution parameters in the ground truth heatmaps, enhancing the model's ability to learn joint positions more effectively and without the excessive overfitting observed with the original parameters.</a:t>
          </a:r>
        </a:p>
      </dgm:t>
    </dgm:pt>
    <dgm:pt modelId="{79047931-D05B-4206-A0BC-427A2293C3D8}" type="parTrans" cxnId="{B4091D53-C245-448C-BA75-5505A63E8C45}">
      <dgm:prSet/>
      <dgm:spPr/>
      <dgm:t>
        <a:bodyPr/>
        <a:lstStyle/>
        <a:p>
          <a:endParaRPr lang="en-US"/>
        </a:p>
      </dgm:t>
    </dgm:pt>
    <dgm:pt modelId="{38212F5E-11BF-4CAA-9542-7C08A01D7E4C}" type="sibTrans" cxnId="{B4091D53-C245-448C-BA75-5505A63E8C45}">
      <dgm:prSet/>
      <dgm:spPr/>
      <dgm:t>
        <a:bodyPr/>
        <a:lstStyle/>
        <a:p>
          <a:endParaRPr lang="en-US"/>
        </a:p>
      </dgm:t>
    </dgm:pt>
    <dgm:pt modelId="{2D59315C-68DC-4206-8CBE-B7D74445B036}" type="pres">
      <dgm:prSet presAssocID="{5F9769C0-02E4-4833-A07A-CD55D5FA917D}" presName="hierChild1" presStyleCnt="0">
        <dgm:presLayoutVars>
          <dgm:chPref val="1"/>
          <dgm:dir/>
          <dgm:animOne val="branch"/>
          <dgm:animLvl val="lvl"/>
          <dgm:resizeHandles/>
        </dgm:presLayoutVars>
      </dgm:prSet>
      <dgm:spPr/>
    </dgm:pt>
    <dgm:pt modelId="{E0D743B5-3BEA-4D2B-A871-8162E6BEBEEB}" type="pres">
      <dgm:prSet presAssocID="{7DDDBB0D-BC31-4F1C-BCF1-1F43EBFE672E}" presName="hierRoot1" presStyleCnt="0"/>
      <dgm:spPr/>
    </dgm:pt>
    <dgm:pt modelId="{2F1CA0D2-3F1E-48B7-854B-31040043B90E}" type="pres">
      <dgm:prSet presAssocID="{7DDDBB0D-BC31-4F1C-BCF1-1F43EBFE672E}" presName="composite" presStyleCnt="0"/>
      <dgm:spPr/>
    </dgm:pt>
    <dgm:pt modelId="{EDBBE6F5-C384-472D-91A1-5A36142EE2B9}" type="pres">
      <dgm:prSet presAssocID="{7DDDBB0D-BC31-4F1C-BCF1-1F43EBFE672E}" presName="background" presStyleLbl="node0" presStyleIdx="0" presStyleCnt="2"/>
      <dgm:spPr/>
    </dgm:pt>
    <dgm:pt modelId="{91083194-A7E9-414C-955D-5E5817E3403B}" type="pres">
      <dgm:prSet presAssocID="{7DDDBB0D-BC31-4F1C-BCF1-1F43EBFE672E}" presName="text" presStyleLbl="fgAcc0" presStyleIdx="0" presStyleCnt="2">
        <dgm:presLayoutVars>
          <dgm:chPref val="3"/>
        </dgm:presLayoutVars>
      </dgm:prSet>
      <dgm:spPr/>
    </dgm:pt>
    <dgm:pt modelId="{9E2D91DD-441C-4601-8AD4-E24FF2EA1662}" type="pres">
      <dgm:prSet presAssocID="{7DDDBB0D-BC31-4F1C-BCF1-1F43EBFE672E}" presName="hierChild2" presStyleCnt="0"/>
      <dgm:spPr/>
    </dgm:pt>
    <dgm:pt modelId="{3186AEFA-9996-41DA-A093-2198F6551E46}" type="pres">
      <dgm:prSet presAssocID="{3BFF9D06-5E93-4F9E-9C2C-F85EBD11E7D6}" presName="hierRoot1" presStyleCnt="0"/>
      <dgm:spPr/>
    </dgm:pt>
    <dgm:pt modelId="{722A2372-D37F-4206-8BD6-2E7B393E0889}" type="pres">
      <dgm:prSet presAssocID="{3BFF9D06-5E93-4F9E-9C2C-F85EBD11E7D6}" presName="composite" presStyleCnt="0"/>
      <dgm:spPr/>
    </dgm:pt>
    <dgm:pt modelId="{962D0F5F-EA5D-44AB-AD32-243B81E48FEC}" type="pres">
      <dgm:prSet presAssocID="{3BFF9D06-5E93-4F9E-9C2C-F85EBD11E7D6}" presName="background" presStyleLbl="node0" presStyleIdx="1" presStyleCnt="2"/>
      <dgm:spPr/>
    </dgm:pt>
    <dgm:pt modelId="{06E3098C-A98C-4430-B40C-5EE5FDB33214}" type="pres">
      <dgm:prSet presAssocID="{3BFF9D06-5E93-4F9E-9C2C-F85EBD11E7D6}" presName="text" presStyleLbl="fgAcc0" presStyleIdx="1" presStyleCnt="2">
        <dgm:presLayoutVars>
          <dgm:chPref val="3"/>
        </dgm:presLayoutVars>
      </dgm:prSet>
      <dgm:spPr/>
    </dgm:pt>
    <dgm:pt modelId="{975B9258-A9D3-48C3-85E4-D5A2DEB10685}" type="pres">
      <dgm:prSet presAssocID="{3BFF9D06-5E93-4F9E-9C2C-F85EBD11E7D6}" presName="hierChild2" presStyleCnt="0"/>
      <dgm:spPr/>
    </dgm:pt>
  </dgm:ptLst>
  <dgm:cxnLst>
    <dgm:cxn modelId="{CC06D707-A95F-416C-AA5B-5345C9664368}" type="presOf" srcId="{3BFF9D06-5E93-4F9E-9C2C-F85EBD11E7D6}" destId="{06E3098C-A98C-4430-B40C-5EE5FDB33214}" srcOrd="0" destOrd="0" presId="urn:microsoft.com/office/officeart/2005/8/layout/hierarchy1"/>
    <dgm:cxn modelId="{0955DF66-8C00-494F-A98D-DC32A8B0EA35}" srcId="{5F9769C0-02E4-4833-A07A-CD55D5FA917D}" destId="{7DDDBB0D-BC31-4F1C-BCF1-1F43EBFE672E}" srcOrd="0" destOrd="0" parTransId="{E102A9E7-AC2E-4C2A-B088-E9742AD77E7B}" sibTransId="{362C8B05-07F3-45A6-94FD-B3E8C253A17F}"/>
    <dgm:cxn modelId="{B4091D53-C245-448C-BA75-5505A63E8C45}" srcId="{5F9769C0-02E4-4833-A07A-CD55D5FA917D}" destId="{3BFF9D06-5E93-4F9E-9C2C-F85EBD11E7D6}" srcOrd="1" destOrd="0" parTransId="{79047931-D05B-4206-A0BC-427A2293C3D8}" sibTransId="{38212F5E-11BF-4CAA-9542-7C08A01D7E4C}"/>
    <dgm:cxn modelId="{8767C89F-C455-45FB-B29A-D4D438CDFE10}" type="presOf" srcId="{7DDDBB0D-BC31-4F1C-BCF1-1F43EBFE672E}" destId="{91083194-A7E9-414C-955D-5E5817E3403B}" srcOrd="0" destOrd="0" presId="urn:microsoft.com/office/officeart/2005/8/layout/hierarchy1"/>
    <dgm:cxn modelId="{FA5632A9-F2B2-42C2-8EEE-6B33A5BF3193}" type="presOf" srcId="{5F9769C0-02E4-4833-A07A-CD55D5FA917D}" destId="{2D59315C-68DC-4206-8CBE-B7D74445B036}" srcOrd="0" destOrd="0" presId="urn:microsoft.com/office/officeart/2005/8/layout/hierarchy1"/>
    <dgm:cxn modelId="{2C657A20-6D9B-41D0-B9D2-4DD2407C5663}" type="presParOf" srcId="{2D59315C-68DC-4206-8CBE-B7D74445B036}" destId="{E0D743B5-3BEA-4D2B-A871-8162E6BEBEEB}" srcOrd="0" destOrd="0" presId="urn:microsoft.com/office/officeart/2005/8/layout/hierarchy1"/>
    <dgm:cxn modelId="{27D07A8F-EC69-4BA8-A3FF-EA8640DE60F2}" type="presParOf" srcId="{E0D743B5-3BEA-4D2B-A871-8162E6BEBEEB}" destId="{2F1CA0D2-3F1E-48B7-854B-31040043B90E}" srcOrd="0" destOrd="0" presId="urn:microsoft.com/office/officeart/2005/8/layout/hierarchy1"/>
    <dgm:cxn modelId="{D935D4AE-533D-4966-9993-5EA80B7C20B8}" type="presParOf" srcId="{2F1CA0D2-3F1E-48B7-854B-31040043B90E}" destId="{EDBBE6F5-C384-472D-91A1-5A36142EE2B9}" srcOrd="0" destOrd="0" presId="urn:microsoft.com/office/officeart/2005/8/layout/hierarchy1"/>
    <dgm:cxn modelId="{7E1E6AA3-05A2-4797-8F11-60DB32776EF6}" type="presParOf" srcId="{2F1CA0D2-3F1E-48B7-854B-31040043B90E}" destId="{91083194-A7E9-414C-955D-5E5817E3403B}" srcOrd="1" destOrd="0" presId="urn:microsoft.com/office/officeart/2005/8/layout/hierarchy1"/>
    <dgm:cxn modelId="{98F6B790-6872-4743-A4DB-255A77189FC8}" type="presParOf" srcId="{E0D743B5-3BEA-4D2B-A871-8162E6BEBEEB}" destId="{9E2D91DD-441C-4601-8AD4-E24FF2EA1662}" srcOrd="1" destOrd="0" presId="urn:microsoft.com/office/officeart/2005/8/layout/hierarchy1"/>
    <dgm:cxn modelId="{EC92331D-FDAA-43E9-847A-75D85343D0BB}" type="presParOf" srcId="{2D59315C-68DC-4206-8CBE-B7D74445B036}" destId="{3186AEFA-9996-41DA-A093-2198F6551E46}" srcOrd="1" destOrd="0" presId="urn:microsoft.com/office/officeart/2005/8/layout/hierarchy1"/>
    <dgm:cxn modelId="{A79C062F-795C-46C3-8869-F25E094C660F}" type="presParOf" srcId="{3186AEFA-9996-41DA-A093-2198F6551E46}" destId="{722A2372-D37F-4206-8BD6-2E7B393E0889}" srcOrd="0" destOrd="0" presId="urn:microsoft.com/office/officeart/2005/8/layout/hierarchy1"/>
    <dgm:cxn modelId="{A07ACBD8-6065-4AFD-B4A5-7B4002DF80F8}" type="presParOf" srcId="{722A2372-D37F-4206-8BD6-2E7B393E0889}" destId="{962D0F5F-EA5D-44AB-AD32-243B81E48FEC}" srcOrd="0" destOrd="0" presId="urn:microsoft.com/office/officeart/2005/8/layout/hierarchy1"/>
    <dgm:cxn modelId="{A1F620FF-BF15-4E61-815A-88E477EA2AB4}" type="presParOf" srcId="{722A2372-D37F-4206-8BD6-2E7B393E0889}" destId="{06E3098C-A98C-4430-B40C-5EE5FDB33214}" srcOrd="1" destOrd="0" presId="urn:microsoft.com/office/officeart/2005/8/layout/hierarchy1"/>
    <dgm:cxn modelId="{1A06522E-A4E2-4DEF-A100-C25837B1EFFC}" type="presParOf" srcId="{3186AEFA-9996-41DA-A093-2198F6551E46}" destId="{975B9258-A9D3-48C3-85E4-D5A2DEB10685}"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8232F7D-D6E2-40ED-A0BE-E1C1F5D4B71C}" type="doc">
      <dgm:prSet loTypeId="urn:microsoft.com/office/officeart/2005/8/layout/default" loCatId="list" qsTypeId="urn:microsoft.com/office/officeart/2005/8/quickstyle/simple4" qsCatId="simple" csTypeId="urn:microsoft.com/office/officeart/2005/8/colors/colorful5" csCatId="colorful"/>
      <dgm:spPr/>
      <dgm:t>
        <a:bodyPr/>
        <a:lstStyle/>
        <a:p>
          <a:endParaRPr lang="en-US"/>
        </a:p>
      </dgm:t>
    </dgm:pt>
    <dgm:pt modelId="{CC3E7CF7-E0FB-479A-B520-8A93589F38C3}">
      <dgm:prSet/>
      <dgm:spPr/>
      <dgm:t>
        <a:bodyPr/>
        <a:lstStyle/>
        <a:p>
          <a:r>
            <a:rPr lang="en-US"/>
            <a:t>Base (ResNet50 with modifications)</a:t>
          </a:r>
        </a:p>
      </dgm:t>
    </dgm:pt>
    <dgm:pt modelId="{DE306A9C-A8D4-4953-882A-0C22F5BB20A7}" type="parTrans" cxnId="{89C9FA94-2B2E-4020-BD45-40614B5EEE88}">
      <dgm:prSet/>
      <dgm:spPr/>
      <dgm:t>
        <a:bodyPr/>
        <a:lstStyle/>
        <a:p>
          <a:endParaRPr lang="en-US"/>
        </a:p>
      </dgm:t>
    </dgm:pt>
    <dgm:pt modelId="{B636CC8C-7303-46B4-9C4B-CEB6E6B8ADA2}" type="sibTrans" cxnId="{89C9FA94-2B2E-4020-BD45-40614B5EEE88}">
      <dgm:prSet/>
      <dgm:spPr/>
      <dgm:t>
        <a:bodyPr/>
        <a:lstStyle/>
        <a:p>
          <a:endParaRPr lang="en-US"/>
        </a:p>
      </dgm:t>
    </dgm:pt>
    <dgm:pt modelId="{21810DE4-5FF4-4EF9-983D-F1187ADC0CBD}">
      <dgm:prSet/>
      <dgm:spPr/>
      <dgm:t>
        <a:bodyPr/>
        <a:lstStyle/>
        <a:p>
          <a:r>
            <a:rPr lang="en-US"/>
            <a:t>Kernel_Size 3</a:t>
          </a:r>
        </a:p>
      </dgm:t>
    </dgm:pt>
    <dgm:pt modelId="{651E050B-F067-4732-9416-323BD93CF1A8}" type="parTrans" cxnId="{890A79FA-3709-45D0-B847-D9A95386E1CD}">
      <dgm:prSet/>
      <dgm:spPr/>
      <dgm:t>
        <a:bodyPr/>
        <a:lstStyle/>
        <a:p>
          <a:endParaRPr lang="en-US"/>
        </a:p>
      </dgm:t>
    </dgm:pt>
    <dgm:pt modelId="{E4C795E0-529C-49CB-9E9D-F9454BF5E013}" type="sibTrans" cxnId="{890A79FA-3709-45D0-B847-D9A95386E1CD}">
      <dgm:prSet/>
      <dgm:spPr/>
      <dgm:t>
        <a:bodyPr/>
        <a:lstStyle/>
        <a:p>
          <a:endParaRPr lang="en-US"/>
        </a:p>
      </dgm:t>
    </dgm:pt>
    <dgm:pt modelId="{18516BD6-EAD3-492F-A930-FA93BF64B136}">
      <dgm:prSet/>
      <dgm:spPr/>
      <dgm:t>
        <a:bodyPr/>
        <a:lstStyle/>
        <a:p>
          <a:r>
            <a:rPr lang="en-US"/>
            <a:t>Final_Kernel_Size_1</a:t>
          </a:r>
        </a:p>
      </dgm:t>
    </dgm:pt>
    <dgm:pt modelId="{DD7D064F-5CC8-4B53-BB44-C61C89C1BE71}" type="parTrans" cxnId="{CF81609F-76A1-4AB5-96A2-BC0D31E028C5}">
      <dgm:prSet/>
      <dgm:spPr/>
      <dgm:t>
        <a:bodyPr/>
        <a:lstStyle/>
        <a:p>
          <a:endParaRPr lang="en-US"/>
        </a:p>
      </dgm:t>
    </dgm:pt>
    <dgm:pt modelId="{6B83BB77-740F-4C33-8ABD-91B7C46B99B3}" type="sibTrans" cxnId="{CF81609F-76A1-4AB5-96A2-BC0D31E028C5}">
      <dgm:prSet/>
      <dgm:spPr/>
      <dgm:t>
        <a:bodyPr/>
        <a:lstStyle/>
        <a:p>
          <a:endParaRPr lang="en-US"/>
        </a:p>
      </dgm:t>
    </dgm:pt>
    <dgm:pt modelId="{1C3447FD-D52C-412B-9F22-E5C9B440D76D}">
      <dgm:prSet/>
      <dgm:spPr/>
      <dgm:t>
        <a:bodyPr/>
        <a:lstStyle/>
        <a:p>
          <a:r>
            <a:rPr lang="en-US"/>
            <a:t>Image_Size_128x128</a:t>
          </a:r>
        </a:p>
      </dgm:t>
    </dgm:pt>
    <dgm:pt modelId="{EB604F81-B416-4F2D-A68A-E2D1EA31B658}" type="parTrans" cxnId="{7BE7F4C2-6AAD-4190-B9CA-D98398410913}">
      <dgm:prSet/>
      <dgm:spPr/>
      <dgm:t>
        <a:bodyPr/>
        <a:lstStyle/>
        <a:p>
          <a:endParaRPr lang="en-US"/>
        </a:p>
      </dgm:t>
    </dgm:pt>
    <dgm:pt modelId="{2D3BC105-3D32-4B33-86B6-1EAA9F065F9C}" type="sibTrans" cxnId="{7BE7F4C2-6AAD-4190-B9CA-D98398410913}">
      <dgm:prSet/>
      <dgm:spPr/>
      <dgm:t>
        <a:bodyPr/>
        <a:lstStyle/>
        <a:p>
          <a:endParaRPr lang="en-US"/>
        </a:p>
      </dgm:t>
    </dgm:pt>
    <dgm:pt modelId="{9D43DFFD-91B0-4D71-8571-6203ABE4BC9F}">
      <dgm:prSet/>
      <dgm:spPr/>
      <dgm:t>
        <a:bodyPr/>
        <a:lstStyle/>
        <a:p>
          <a:r>
            <a:rPr lang="en-US"/>
            <a:t>2_Deconvolution_Layers</a:t>
          </a:r>
        </a:p>
      </dgm:t>
    </dgm:pt>
    <dgm:pt modelId="{4AE31939-96A0-4B61-8866-3D5F16AF42B9}" type="parTrans" cxnId="{124AFA09-8DF2-45AB-9B83-D0055324CAC6}">
      <dgm:prSet/>
      <dgm:spPr/>
      <dgm:t>
        <a:bodyPr/>
        <a:lstStyle/>
        <a:p>
          <a:endParaRPr lang="en-US"/>
        </a:p>
      </dgm:t>
    </dgm:pt>
    <dgm:pt modelId="{199DCC5E-D8A2-460F-9506-102FD603BF0E}" type="sibTrans" cxnId="{124AFA09-8DF2-45AB-9B83-D0055324CAC6}">
      <dgm:prSet/>
      <dgm:spPr/>
      <dgm:t>
        <a:bodyPr/>
        <a:lstStyle/>
        <a:p>
          <a:endParaRPr lang="en-US"/>
        </a:p>
      </dgm:t>
    </dgm:pt>
    <dgm:pt modelId="{A3C9D31B-96CE-4495-A2F5-F674363B866E}">
      <dgm:prSet/>
      <dgm:spPr/>
      <dgm:t>
        <a:bodyPr/>
        <a:lstStyle/>
        <a:p>
          <a:r>
            <a:rPr lang="en-US"/>
            <a:t>Freeze_All_Layers</a:t>
          </a:r>
        </a:p>
      </dgm:t>
    </dgm:pt>
    <dgm:pt modelId="{F4B7D843-ED2C-4A59-91A6-B6108BD90FD2}" type="parTrans" cxnId="{D27E9B5B-3543-4BC6-A903-660FD4AF5098}">
      <dgm:prSet/>
      <dgm:spPr/>
      <dgm:t>
        <a:bodyPr/>
        <a:lstStyle/>
        <a:p>
          <a:endParaRPr lang="en-US"/>
        </a:p>
      </dgm:t>
    </dgm:pt>
    <dgm:pt modelId="{935A8F4A-1004-487A-BAEC-2841A409D148}" type="sibTrans" cxnId="{D27E9B5B-3543-4BC6-A903-660FD4AF5098}">
      <dgm:prSet/>
      <dgm:spPr/>
      <dgm:t>
        <a:bodyPr/>
        <a:lstStyle/>
        <a:p>
          <a:endParaRPr lang="en-US"/>
        </a:p>
      </dgm:t>
    </dgm:pt>
    <dgm:pt modelId="{6E0A5A0E-8F24-4133-9692-0BA77F187CCD}">
      <dgm:prSet/>
      <dgm:spPr/>
      <dgm:t>
        <a:bodyPr/>
        <a:lstStyle/>
        <a:p>
          <a:r>
            <a:rPr lang="en-US"/>
            <a:t>ResNet18</a:t>
          </a:r>
        </a:p>
      </dgm:t>
    </dgm:pt>
    <dgm:pt modelId="{64876D96-A7D8-4EE9-8A20-5AAC503057CD}" type="parTrans" cxnId="{12CBAB45-94D8-4A5D-B20D-F487E2E3B309}">
      <dgm:prSet/>
      <dgm:spPr/>
      <dgm:t>
        <a:bodyPr/>
        <a:lstStyle/>
        <a:p>
          <a:endParaRPr lang="en-US"/>
        </a:p>
      </dgm:t>
    </dgm:pt>
    <dgm:pt modelId="{65C48847-93DA-47FB-8801-7052C43CB36C}" type="sibTrans" cxnId="{12CBAB45-94D8-4A5D-B20D-F487E2E3B309}">
      <dgm:prSet/>
      <dgm:spPr/>
      <dgm:t>
        <a:bodyPr/>
        <a:lstStyle/>
        <a:p>
          <a:endParaRPr lang="en-US"/>
        </a:p>
      </dgm:t>
    </dgm:pt>
    <dgm:pt modelId="{C373F852-C82B-497B-9DB5-1E9B8046F213}">
      <dgm:prSet/>
      <dgm:spPr/>
      <dgm:t>
        <a:bodyPr/>
        <a:lstStyle/>
        <a:p>
          <a:r>
            <a:rPr lang="en-US"/>
            <a:t>EfficientNet_V2_S</a:t>
          </a:r>
        </a:p>
      </dgm:t>
    </dgm:pt>
    <dgm:pt modelId="{2F5C4D3D-230D-47AE-A308-76A13DD31E63}" type="parTrans" cxnId="{DAA21A79-5BB7-4C0F-8C25-D5ECA2B0DE13}">
      <dgm:prSet/>
      <dgm:spPr/>
      <dgm:t>
        <a:bodyPr/>
        <a:lstStyle/>
        <a:p>
          <a:endParaRPr lang="en-US"/>
        </a:p>
      </dgm:t>
    </dgm:pt>
    <dgm:pt modelId="{E3DB1319-5C94-43A3-B0A5-BB806286E763}" type="sibTrans" cxnId="{DAA21A79-5BB7-4C0F-8C25-D5ECA2B0DE13}">
      <dgm:prSet/>
      <dgm:spPr/>
      <dgm:t>
        <a:bodyPr/>
        <a:lstStyle/>
        <a:p>
          <a:endParaRPr lang="en-US"/>
        </a:p>
      </dgm:t>
    </dgm:pt>
    <dgm:pt modelId="{64D4C496-3064-492E-A4CB-C13E4211CC99}">
      <dgm:prSet/>
      <dgm:spPr/>
      <dgm:t>
        <a:bodyPr/>
        <a:lstStyle/>
        <a:p>
          <a:r>
            <a:rPr lang="en-US"/>
            <a:t>ShuffleNet_V2_x2_0 (two versions)</a:t>
          </a:r>
        </a:p>
      </dgm:t>
    </dgm:pt>
    <dgm:pt modelId="{E21F1034-20EE-4AB5-82BB-324F9D2C36F0}" type="parTrans" cxnId="{18EA7AFA-D099-45F0-9637-65E2B3BACC83}">
      <dgm:prSet/>
      <dgm:spPr/>
      <dgm:t>
        <a:bodyPr/>
        <a:lstStyle/>
        <a:p>
          <a:endParaRPr lang="en-US"/>
        </a:p>
      </dgm:t>
    </dgm:pt>
    <dgm:pt modelId="{5C7A54A2-FD51-416B-9F18-9B904E10FD6F}" type="sibTrans" cxnId="{18EA7AFA-D099-45F0-9637-65E2B3BACC83}">
      <dgm:prSet/>
      <dgm:spPr/>
      <dgm:t>
        <a:bodyPr/>
        <a:lstStyle/>
        <a:p>
          <a:endParaRPr lang="en-US"/>
        </a:p>
      </dgm:t>
    </dgm:pt>
    <dgm:pt modelId="{AE4B4CE6-881B-4B1E-8942-B9F329250B3F}" type="pres">
      <dgm:prSet presAssocID="{98232F7D-D6E2-40ED-A0BE-E1C1F5D4B71C}" presName="diagram" presStyleCnt="0">
        <dgm:presLayoutVars>
          <dgm:dir/>
          <dgm:resizeHandles val="exact"/>
        </dgm:presLayoutVars>
      </dgm:prSet>
      <dgm:spPr/>
    </dgm:pt>
    <dgm:pt modelId="{A5B44FAF-1F5C-47C0-BC80-3D9CA186E8E0}" type="pres">
      <dgm:prSet presAssocID="{CC3E7CF7-E0FB-479A-B520-8A93589F38C3}" presName="node" presStyleLbl="node1" presStyleIdx="0" presStyleCnt="9">
        <dgm:presLayoutVars>
          <dgm:bulletEnabled val="1"/>
        </dgm:presLayoutVars>
      </dgm:prSet>
      <dgm:spPr/>
    </dgm:pt>
    <dgm:pt modelId="{838AE5BB-CBD6-46D5-8067-6182420549CC}" type="pres">
      <dgm:prSet presAssocID="{B636CC8C-7303-46B4-9C4B-CEB6E6B8ADA2}" presName="sibTrans" presStyleCnt="0"/>
      <dgm:spPr/>
    </dgm:pt>
    <dgm:pt modelId="{FF350200-E3F7-4451-AEFE-FE3D6123C6BF}" type="pres">
      <dgm:prSet presAssocID="{21810DE4-5FF4-4EF9-983D-F1187ADC0CBD}" presName="node" presStyleLbl="node1" presStyleIdx="1" presStyleCnt="9">
        <dgm:presLayoutVars>
          <dgm:bulletEnabled val="1"/>
        </dgm:presLayoutVars>
      </dgm:prSet>
      <dgm:spPr/>
    </dgm:pt>
    <dgm:pt modelId="{BCC3C2FD-02CE-4865-AD00-EC34AAD85836}" type="pres">
      <dgm:prSet presAssocID="{E4C795E0-529C-49CB-9E9D-F9454BF5E013}" presName="sibTrans" presStyleCnt="0"/>
      <dgm:spPr/>
    </dgm:pt>
    <dgm:pt modelId="{D61C7194-6317-4C28-9608-9EB1A78B25E4}" type="pres">
      <dgm:prSet presAssocID="{18516BD6-EAD3-492F-A930-FA93BF64B136}" presName="node" presStyleLbl="node1" presStyleIdx="2" presStyleCnt="9">
        <dgm:presLayoutVars>
          <dgm:bulletEnabled val="1"/>
        </dgm:presLayoutVars>
      </dgm:prSet>
      <dgm:spPr/>
    </dgm:pt>
    <dgm:pt modelId="{7887CBA8-349C-4CFE-B150-318401191AB9}" type="pres">
      <dgm:prSet presAssocID="{6B83BB77-740F-4C33-8ABD-91B7C46B99B3}" presName="sibTrans" presStyleCnt="0"/>
      <dgm:spPr/>
    </dgm:pt>
    <dgm:pt modelId="{9185BFF0-4AB0-422B-BF46-93FDB9BE5E2A}" type="pres">
      <dgm:prSet presAssocID="{1C3447FD-D52C-412B-9F22-E5C9B440D76D}" presName="node" presStyleLbl="node1" presStyleIdx="3" presStyleCnt="9">
        <dgm:presLayoutVars>
          <dgm:bulletEnabled val="1"/>
        </dgm:presLayoutVars>
      </dgm:prSet>
      <dgm:spPr/>
    </dgm:pt>
    <dgm:pt modelId="{6597D760-9607-4703-B860-25C7808AE509}" type="pres">
      <dgm:prSet presAssocID="{2D3BC105-3D32-4B33-86B6-1EAA9F065F9C}" presName="sibTrans" presStyleCnt="0"/>
      <dgm:spPr/>
    </dgm:pt>
    <dgm:pt modelId="{6F3D940F-76AE-4BDE-B911-30F4106EC1EC}" type="pres">
      <dgm:prSet presAssocID="{9D43DFFD-91B0-4D71-8571-6203ABE4BC9F}" presName="node" presStyleLbl="node1" presStyleIdx="4" presStyleCnt="9">
        <dgm:presLayoutVars>
          <dgm:bulletEnabled val="1"/>
        </dgm:presLayoutVars>
      </dgm:prSet>
      <dgm:spPr/>
    </dgm:pt>
    <dgm:pt modelId="{7183B983-8824-4725-AA84-A69C993F2EDA}" type="pres">
      <dgm:prSet presAssocID="{199DCC5E-D8A2-460F-9506-102FD603BF0E}" presName="sibTrans" presStyleCnt="0"/>
      <dgm:spPr/>
    </dgm:pt>
    <dgm:pt modelId="{E78507AA-C831-4D15-B078-F7927E0B8F70}" type="pres">
      <dgm:prSet presAssocID="{A3C9D31B-96CE-4495-A2F5-F674363B866E}" presName="node" presStyleLbl="node1" presStyleIdx="5" presStyleCnt="9">
        <dgm:presLayoutVars>
          <dgm:bulletEnabled val="1"/>
        </dgm:presLayoutVars>
      </dgm:prSet>
      <dgm:spPr/>
    </dgm:pt>
    <dgm:pt modelId="{587114E7-68AD-426E-8513-F5A2E6CF887B}" type="pres">
      <dgm:prSet presAssocID="{935A8F4A-1004-487A-BAEC-2841A409D148}" presName="sibTrans" presStyleCnt="0"/>
      <dgm:spPr/>
    </dgm:pt>
    <dgm:pt modelId="{C8A19410-C5F4-47C9-8045-CF7E9E3A9172}" type="pres">
      <dgm:prSet presAssocID="{6E0A5A0E-8F24-4133-9692-0BA77F187CCD}" presName="node" presStyleLbl="node1" presStyleIdx="6" presStyleCnt="9">
        <dgm:presLayoutVars>
          <dgm:bulletEnabled val="1"/>
        </dgm:presLayoutVars>
      </dgm:prSet>
      <dgm:spPr/>
    </dgm:pt>
    <dgm:pt modelId="{9A5785E2-1B15-49AD-8A2D-449C94381552}" type="pres">
      <dgm:prSet presAssocID="{65C48847-93DA-47FB-8801-7052C43CB36C}" presName="sibTrans" presStyleCnt="0"/>
      <dgm:spPr/>
    </dgm:pt>
    <dgm:pt modelId="{DD6599D5-4531-40B3-9D29-75C2EB432D2F}" type="pres">
      <dgm:prSet presAssocID="{C373F852-C82B-497B-9DB5-1E9B8046F213}" presName="node" presStyleLbl="node1" presStyleIdx="7" presStyleCnt="9">
        <dgm:presLayoutVars>
          <dgm:bulletEnabled val="1"/>
        </dgm:presLayoutVars>
      </dgm:prSet>
      <dgm:spPr/>
    </dgm:pt>
    <dgm:pt modelId="{AC60A5A0-90CE-49F9-8D4D-243D5226A36E}" type="pres">
      <dgm:prSet presAssocID="{E3DB1319-5C94-43A3-B0A5-BB806286E763}" presName="sibTrans" presStyleCnt="0"/>
      <dgm:spPr/>
    </dgm:pt>
    <dgm:pt modelId="{B428C39C-0579-4635-B861-E547BB241209}" type="pres">
      <dgm:prSet presAssocID="{64D4C496-3064-492E-A4CB-C13E4211CC99}" presName="node" presStyleLbl="node1" presStyleIdx="8" presStyleCnt="9">
        <dgm:presLayoutVars>
          <dgm:bulletEnabled val="1"/>
        </dgm:presLayoutVars>
      </dgm:prSet>
      <dgm:spPr/>
    </dgm:pt>
  </dgm:ptLst>
  <dgm:cxnLst>
    <dgm:cxn modelId="{124AFA09-8DF2-45AB-9B83-D0055324CAC6}" srcId="{98232F7D-D6E2-40ED-A0BE-E1C1F5D4B71C}" destId="{9D43DFFD-91B0-4D71-8571-6203ABE4BC9F}" srcOrd="4" destOrd="0" parTransId="{4AE31939-96A0-4B61-8866-3D5F16AF42B9}" sibTransId="{199DCC5E-D8A2-460F-9506-102FD603BF0E}"/>
    <dgm:cxn modelId="{5F5CA911-ADD5-4368-914F-0C6F909980FD}" type="presOf" srcId="{1C3447FD-D52C-412B-9F22-E5C9B440D76D}" destId="{9185BFF0-4AB0-422B-BF46-93FDB9BE5E2A}" srcOrd="0" destOrd="0" presId="urn:microsoft.com/office/officeart/2005/8/layout/default"/>
    <dgm:cxn modelId="{FAB40A32-3D96-4CC2-8572-51064EC6C45B}" type="presOf" srcId="{64D4C496-3064-492E-A4CB-C13E4211CC99}" destId="{B428C39C-0579-4635-B861-E547BB241209}" srcOrd="0" destOrd="0" presId="urn:microsoft.com/office/officeart/2005/8/layout/default"/>
    <dgm:cxn modelId="{D27E9B5B-3543-4BC6-A903-660FD4AF5098}" srcId="{98232F7D-D6E2-40ED-A0BE-E1C1F5D4B71C}" destId="{A3C9D31B-96CE-4495-A2F5-F674363B866E}" srcOrd="5" destOrd="0" parTransId="{F4B7D843-ED2C-4A59-91A6-B6108BD90FD2}" sibTransId="{935A8F4A-1004-487A-BAEC-2841A409D148}"/>
    <dgm:cxn modelId="{0798B55F-EE5C-4362-BBAB-CA571400F0E7}" type="presOf" srcId="{21810DE4-5FF4-4EF9-983D-F1187ADC0CBD}" destId="{FF350200-E3F7-4451-AEFE-FE3D6123C6BF}" srcOrd="0" destOrd="0" presId="urn:microsoft.com/office/officeart/2005/8/layout/default"/>
    <dgm:cxn modelId="{29A53862-1A89-43F3-AFD1-512241B6A782}" type="presOf" srcId="{6E0A5A0E-8F24-4133-9692-0BA77F187CCD}" destId="{C8A19410-C5F4-47C9-8045-CF7E9E3A9172}" srcOrd="0" destOrd="0" presId="urn:microsoft.com/office/officeart/2005/8/layout/default"/>
    <dgm:cxn modelId="{12CBAB45-94D8-4A5D-B20D-F487E2E3B309}" srcId="{98232F7D-D6E2-40ED-A0BE-E1C1F5D4B71C}" destId="{6E0A5A0E-8F24-4133-9692-0BA77F187CCD}" srcOrd="6" destOrd="0" parTransId="{64876D96-A7D8-4EE9-8A20-5AAC503057CD}" sibTransId="{65C48847-93DA-47FB-8801-7052C43CB36C}"/>
    <dgm:cxn modelId="{35B0D374-8647-46C9-9E29-B28AD787CCB1}" type="presOf" srcId="{C373F852-C82B-497B-9DB5-1E9B8046F213}" destId="{DD6599D5-4531-40B3-9D29-75C2EB432D2F}" srcOrd="0" destOrd="0" presId="urn:microsoft.com/office/officeart/2005/8/layout/default"/>
    <dgm:cxn modelId="{DAA21A79-5BB7-4C0F-8C25-D5ECA2B0DE13}" srcId="{98232F7D-D6E2-40ED-A0BE-E1C1F5D4B71C}" destId="{C373F852-C82B-497B-9DB5-1E9B8046F213}" srcOrd="7" destOrd="0" parTransId="{2F5C4D3D-230D-47AE-A308-76A13DD31E63}" sibTransId="{E3DB1319-5C94-43A3-B0A5-BB806286E763}"/>
    <dgm:cxn modelId="{89C9FA94-2B2E-4020-BD45-40614B5EEE88}" srcId="{98232F7D-D6E2-40ED-A0BE-E1C1F5D4B71C}" destId="{CC3E7CF7-E0FB-479A-B520-8A93589F38C3}" srcOrd="0" destOrd="0" parTransId="{DE306A9C-A8D4-4953-882A-0C22F5BB20A7}" sibTransId="{B636CC8C-7303-46B4-9C4B-CEB6E6B8ADA2}"/>
    <dgm:cxn modelId="{CF81609F-76A1-4AB5-96A2-BC0D31E028C5}" srcId="{98232F7D-D6E2-40ED-A0BE-E1C1F5D4B71C}" destId="{18516BD6-EAD3-492F-A930-FA93BF64B136}" srcOrd="2" destOrd="0" parTransId="{DD7D064F-5CC8-4B53-BB44-C61C89C1BE71}" sibTransId="{6B83BB77-740F-4C33-8ABD-91B7C46B99B3}"/>
    <dgm:cxn modelId="{744DB6A3-F03B-4FE8-9BB1-3DCA50BB9627}" type="presOf" srcId="{98232F7D-D6E2-40ED-A0BE-E1C1F5D4B71C}" destId="{AE4B4CE6-881B-4B1E-8942-B9F329250B3F}" srcOrd="0" destOrd="0" presId="urn:microsoft.com/office/officeart/2005/8/layout/default"/>
    <dgm:cxn modelId="{624234AB-8F3F-4F1D-9B03-311028385F8D}" type="presOf" srcId="{18516BD6-EAD3-492F-A930-FA93BF64B136}" destId="{D61C7194-6317-4C28-9608-9EB1A78B25E4}" srcOrd="0" destOrd="0" presId="urn:microsoft.com/office/officeart/2005/8/layout/default"/>
    <dgm:cxn modelId="{A9E5F8BB-FBCC-47FB-B8F3-2C9EF273ADEF}" type="presOf" srcId="{A3C9D31B-96CE-4495-A2F5-F674363B866E}" destId="{E78507AA-C831-4D15-B078-F7927E0B8F70}" srcOrd="0" destOrd="0" presId="urn:microsoft.com/office/officeart/2005/8/layout/default"/>
    <dgm:cxn modelId="{7BE7F4C2-6AAD-4190-B9CA-D98398410913}" srcId="{98232F7D-D6E2-40ED-A0BE-E1C1F5D4B71C}" destId="{1C3447FD-D52C-412B-9F22-E5C9B440D76D}" srcOrd="3" destOrd="0" parTransId="{EB604F81-B416-4F2D-A68A-E2D1EA31B658}" sibTransId="{2D3BC105-3D32-4B33-86B6-1EAA9F065F9C}"/>
    <dgm:cxn modelId="{4E90BED6-BAA1-49F4-A98B-3A945181B2F7}" type="presOf" srcId="{CC3E7CF7-E0FB-479A-B520-8A93589F38C3}" destId="{A5B44FAF-1F5C-47C0-BC80-3D9CA186E8E0}" srcOrd="0" destOrd="0" presId="urn:microsoft.com/office/officeart/2005/8/layout/default"/>
    <dgm:cxn modelId="{6FC183E1-E708-4757-88D4-EF633703CAEB}" type="presOf" srcId="{9D43DFFD-91B0-4D71-8571-6203ABE4BC9F}" destId="{6F3D940F-76AE-4BDE-B911-30F4106EC1EC}" srcOrd="0" destOrd="0" presId="urn:microsoft.com/office/officeart/2005/8/layout/default"/>
    <dgm:cxn modelId="{890A79FA-3709-45D0-B847-D9A95386E1CD}" srcId="{98232F7D-D6E2-40ED-A0BE-E1C1F5D4B71C}" destId="{21810DE4-5FF4-4EF9-983D-F1187ADC0CBD}" srcOrd="1" destOrd="0" parTransId="{651E050B-F067-4732-9416-323BD93CF1A8}" sibTransId="{E4C795E0-529C-49CB-9E9D-F9454BF5E013}"/>
    <dgm:cxn modelId="{18EA7AFA-D099-45F0-9637-65E2B3BACC83}" srcId="{98232F7D-D6E2-40ED-A0BE-E1C1F5D4B71C}" destId="{64D4C496-3064-492E-A4CB-C13E4211CC99}" srcOrd="8" destOrd="0" parTransId="{E21F1034-20EE-4AB5-82BB-324F9D2C36F0}" sibTransId="{5C7A54A2-FD51-416B-9F18-9B904E10FD6F}"/>
    <dgm:cxn modelId="{650BCADA-2BD5-419D-84A9-C880BF2B5BF0}" type="presParOf" srcId="{AE4B4CE6-881B-4B1E-8942-B9F329250B3F}" destId="{A5B44FAF-1F5C-47C0-BC80-3D9CA186E8E0}" srcOrd="0" destOrd="0" presId="urn:microsoft.com/office/officeart/2005/8/layout/default"/>
    <dgm:cxn modelId="{5A3BF0E2-9BED-49CD-B3D1-D8CF7B65F00E}" type="presParOf" srcId="{AE4B4CE6-881B-4B1E-8942-B9F329250B3F}" destId="{838AE5BB-CBD6-46D5-8067-6182420549CC}" srcOrd="1" destOrd="0" presId="urn:microsoft.com/office/officeart/2005/8/layout/default"/>
    <dgm:cxn modelId="{EEC37537-76D0-47BF-B1F9-7E154D88CA8E}" type="presParOf" srcId="{AE4B4CE6-881B-4B1E-8942-B9F329250B3F}" destId="{FF350200-E3F7-4451-AEFE-FE3D6123C6BF}" srcOrd="2" destOrd="0" presId="urn:microsoft.com/office/officeart/2005/8/layout/default"/>
    <dgm:cxn modelId="{E0D7469C-E30E-4DD6-B8D4-FA1E44C88190}" type="presParOf" srcId="{AE4B4CE6-881B-4B1E-8942-B9F329250B3F}" destId="{BCC3C2FD-02CE-4865-AD00-EC34AAD85836}" srcOrd="3" destOrd="0" presId="urn:microsoft.com/office/officeart/2005/8/layout/default"/>
    <dgm:cxn modelId="{3AF1429D-259B-4767-A89F-06140F0F9923}" type="presParOf" srcId="{AE4B4CE6-881B-4B1E-8942-B9F329250B3F}" destId="{D61C7194-6317-4C28-9608-9EB1A78B25E4}" srcOrd="4" destOrd="0" presId="urn:microsoft.com/office/officeart/2005/8/layout/default"/>
    <dgm:cxn modelId="{42CE0FC3-7C6A-4F81-AB70-7FB0DB7E219C}" type="presParOf" srcId="{AE4B4CE6-881B-4B1E-8942-B9F329250B3F}" destId="{7887CBA8-349C-4CFE-B150-318401191AB9}" srcOrd="5" destOrd="0" presId="urn:microsoft.com/office/officeart/2005/8/layout/default"/>
    <dgm:cxn modelId="{D0E80635-9CE2-4CFF-8C1E-B49E7C6CE5C3}" type="presParOf" srcId="{AE4B4CE6-881B-4B1E-8942-B9F329250B3F}" destId="{9185BFF0-4AB0-422B-BF46-93FDB9BE5E2A}" srcOrd="6" destOrd="0" presId="urn:microsoft.com/office/officeart/2005/8/layout/default"/>
    <dgm:cxn modelId="{120C62F7-9515-427C-B647-F85274F2A238}" type="presParOf" srcId="{AE4B4CE6-881B-4B1E-8942-B9F329250B3F}" destId="{6597D760-9607-4703-B860-25C7808AE509}" srcOrd="7" destOrd="0" presId="urn:microsoft.com/office/officeart/2005/8/layout/default"/>
    <dgm:cxn modelId="{06A20B0E-4010-4850-BA09-26C9A1B8ADEF}" type="presParOf" srcId="{AE4B4CE6-881B-4B1E-8942-B9F329250B3F}" destId="{6F3D940F-76AE-4BDE-B911-30F4106EC1EC}" srcOrd="8" destOrd="0" presId="urn:microsoft.com/office/officeart/2005/8/layout/default"/>
    <dgm:cxn modelId="{477BE44C-A74E-40A1-B89F-D84D658EA2E6}" type="presParOf" srcId="{AE4B4CE6-881B-4B1E-8942-B9F329250B3F}" destId="{7183B983-8824-4725-AA84-A69C993F2EDA}" srcOrd="9" destOrd="0" presId="urn:microsoft.com/office/officeart/2005/8/layout/default"/>
    <dgm:cxn modelId="{CD4EBDF1-C368-4C58-A1AB-FF94A4F369E9}" type="presParOf" srcId="{AE4B4CE6-881B-4B1E-8942-B9F329250B3F}" destId="{E78507AA-C831-4D15-B078-F7927E0B8F70}" srcOrd="10" destOrd="0" presId="urn:microsoft.com/office/officeart/2005/8/layout/default"/>
    <dgm:cxn modelId="{A4946BF3-82BC-4145-B2A0-78338E365A2F}" type="presParOf" srcId="{AE4B4CE6-881B-4B1E-8942-B9F329250B3F}" destId="{587114E7-68AD-426E-8513-F5A2E6CF887B}" srcOrd="11" destOrd="0" presId="urn:microsoft.com/office/officeart/2005/8/layout/default"/>
    <dgm:cxn modelId="{50C6B0EB-EDD5-47C6-B63C-EB4CCC0F282F}" type="presParOf" srcId="{AE4B4CE6-881B-4B1E-8942-B9F329250B3F}" destId="{C8A19410-C5F4-47C9-8045-CF7E9E3A9172}" srcOrd="12" destOrd="0" presId="urn:microsoft.com/office/officeart/2005/8/layout/default"/>
    <dgm:cxn modelId="{11497410-AD2A-4972-A84E-4CAA8C050870}" type="presParOf" srcId="{AE4B4CE6-881B-4B1E-8942-B9F329250B3F}" destId="{9A5785E2-1B15-49AD-8A2D-449C94381552}" srcOrd="13" destOrd="0" presId="urn:microsoft.com/office/officeart/2005/8/layout/default"/>
    <dgm:cxn modelId="{87448DDB-2DF7-4163-A9D8-23415DDCF1A4}" type="presParOf" srcId="{AE4B4CE6-881B-4B1E-8942-B9F329250B3F}" destId="{DD6599D5-4531-40B3-9D29-75C2EB432D2F}" srcOrd="14" destOrd="0" presId="urn:microsoft.com/office/officeart/2005/8/layout/default"/>
    <dgm:cxn modelId="{E36E7D6A-D79F-4C20-8A9E-ABBC341B76A2}" type="presParOf" srcId="{AE4B4CE6-881B-4B1E-8942-B9F329250B3F}" destId="{AC60A5A0-90CE-49F9-8D4D-243D5226A36E}" srcOrd="15" destOrd="0" presId="urn:microsoft.com/office/officeart/2005/8/layout/default"/>
    <dgm:cxn modelId="{11BE8381-188E-4C26-9243-627F3E6D7EFB}" type="presParOf" srcId="{AE4B4CE6-881B-4B1E-8942-B9F329250B3F}" destId="{B428C39C-0579-4635-B861-E547BB241209}" srcOrd="16"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BBE6F5-C384-472D-91A1-5A36142EE2B9}">
      <dsp:nvSpPr>
        <dsp:cNvPr id="0" name=""/>
        <dsp:cNvSpPr/>
      </dsp:nvSpPr>
      <dsp:spPr>
        <a:xfrm>
          <a:off x="1263" y="306556"/>
          <a:ext cx="4436205" cy="2816990"/>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91083194-A7E9-414C-955D-5E5817E3403B}">
      <dsp:nvSpPr>
        <dsp:cNvPr id="0" name=""/>
        <dsp:cNvSpPr/>
      </dsp:nvSpPr>
      <dsp:spPr>
        <a:xfrm>
          <a:off x="494175" y="774822"/>
          <a:ext cx="4436205" cy="2816990"/>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a:t>Backbone Adaptation</a:t>
          </a:r>
          <a:r>
            <a:rPr lang="en-US" sz="1700" kern="1200"/>
            <a:t>: Unlike Xiao et al., who built their model's structure before applying pretrained weights, we utilized pretrained models directly as the backbone. This "plug-and-play" approach facilitated the exploration of various architectures but limited our ability to leverage low-level features for enhancements such as the WASP module.</a:t>
          </a:r>
        </a:p>
      </dsp:txBody>
      <dsp:txXfrm>
        <a:off x="576682" y="857329"/>
        <a:ext cx="4271191" cy="2651976"/>
      </dsp:txXfrm>
    </dsp:sp>
    <dsp:sp modelId="{962D0F5F-EA5D-44AB-AD32-243B81E48FEC}">
      <dsp:nvSpPr>
        <dsp:cNvPr id="0" name=""/>
        <dsp:cNvSpPr/>
      </dsp:nvSpPr>
      <dsp:spPr>
        <a:xfrm>
          <a:off x="5423293" y="306556"/>
          <a:ext cx="4436205" cy="2816990"/>
        </a:xfrm>
        <a:prstGeom prst="roundRect">
          <a:avLst>
            <a:gd name="adj" fmla="val 1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06E3098C-A98C-4430-B40C-5EE5FDB33214}">
      <dsp:nvSpPr>
        <dsp:cNvPr id="0" name=""/>
        <dsp:cNvSpPr/>
      </dsp:nvSpPr>
      <dsp:spPr>
        <a:xfrm>
          <a:off x="5916205" y="774822"/>
          <a:ext cx="4436205" cy="2816990"/>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b="1" kern="1200"/>
            <a:t>Heatmap Modification for Loss Function</a:t>
          </a:r>
          <a:r>
            <a:rPr lang="en-US" sz="1700" kern="1200"/>
            <a:t>: We encountered issues with the original method's heatmap affecting model learning. Initially, the model minimized loss by reducing heatmap values to zero. To address this, we modified the Gaussian distribution parameters in the ground truth heatmaps, enhancing the model's ability to learn joint positions more effectively and without the excessive overfitting observed with the original parameters.</a:t>
          </a:r>
        </a:p>
      </dsp:txBody>
      <dsp:txXfrm>
        <a:off x="5998712" y="857329"/>
        <a:ext cx="4271191" cy="26519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B44FAF-1F5C-47C0-BC80-3D9CA186E8E0}">
      <dsp:nvSpPr>
        <dsp:cNvPr id="0" name=""/>
        <dsp:cNvSpPr/>
      </dsp:nvSpPr>
      <dsp:spPr>
        <a:xfrm>
          <a:off x="986708" y="287"/>
          <a:ext cx="1948897" cy="1169338"/>
        </a:xfrm>
        <a:prstGeom prst="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Base (ResNet50 with modifications)</a:t>
          </a:r>
        </a:p>
      </dsp:txBody>
      <dsp:txXfrm>
        <a:off x="986708" y="287"/>
        <a:ext cx="1948897" cy="1169338"/>
      </dsp:txXfrm>
    </dsp:sp>
    <dsp:sp modelId="{FF350200-E3F7-4451-AEFE-FE3D6123C6BF}">
      <dsp:nvSpPr>
        <dsp:cNvPr id="0" name=""/>
        <dsp:cNvSpPr/>
      </dsp:nvSpPr>
      <dsp:spPr>
        <a:xfrm>
          <a:off x="3130495" y="287"/>
          <a:ext cx="1948897" cy="1169338"/>
        </a:xfrm>
        <a:prstGeom prst="rect">
          <a:avLst/>
        </a:prstGeom>
        <a:gradFill rotWithShape="0">
          <a:gsLst>
            <a:gs pos="0">
              <a:schemeClr val="accent5">
                <a:hueOff val="200381"/>
                <a:satOff val="-2360"/>
                <a:lumOff val="1569"/>
                <a:alphaOff val="0"/>
                <a:tint val="96000"/>
                <a:lumMod val="104000"/>
              </a:schemeClr>
            </a:gs>
            <a:gs pos="100000">
              <a:schemeClr val="accent5">
                <a:hueOff val="200381"/>
                <a:satOff val="-2360"/>
                <a:lumOff val="1569"/>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Kernel_Size 3</a:t>
          </a:r>
        </a:p>
      </dsp:txBody>
      <dsp:txXfrm>
        <a:off x="3130495" y="287"/>
        <a:ext cx="1948897" cy="1169338"/>
      </dsp:txXfrm>
    </dsp:sp>
    <dsp:sp modelId="{D61C7194-6317-4C28-9608-9EB1A78B25E4}">
      <dsp:nvSpPr>
        <dsp:cNvPr id="0" name=""/>
        <dsp:cNvSpPr/>
      </dsp:nvSpPr>
      <dsp:spPr>
        <a:xfrm>
          <a:off x="5274282" y="287"/>
          <a:ext cx="1948897" cy="1169338"/>
        </a:xfrm>
        <a:prstGeom prst="rect">
          <a:avLst/>
        </a:prstGeom>
        <a:gradFill rotWithShape="0">
          <a:gsLst>
            <a:gs pos="0">
              <a:schemeClr val="accent5">
                <a:hueOff val="400762"/>
                <a:satOff val="-4719"/>
                <a:lumOff val="3137"/>
                <a:alphaOff val="0"/>
                <a:tint val="96000"/>
                <a:lumMod val="104000"/>
              </a:schemeClr>
            </a:gs>
            <a:gs pos="100000">
              <a:schemeClr val="accent5">
                <a:hueOff val="400762"/>
                <a:satOff val="-4719"/>
                <a:lumOff val="3137"/>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Final_Kernel_Size_1</a:t>
          </a:r>
        </a:p>
      </dsp:txBody>
      <dsp:txXfrm>
        <a:off x="5274282" y="287"/>
        <a:ext cx="1948897" cy="1169338"/>
      </dsp:txXfrm>
    </dsp:sp>
    <dsp:sp modelId="{9185BFF0-4AB0-422B-BF46-93FDB9BE5E2A}">
      <dsp:nvSpPr>
        <dsp:cNvPr id="0" name=""/>
        <dsp:cNvSpPr/>
      </dsp:nvSpPr>
      <dsp:spPr>
        <a:xfrm>
          <a:off x="7418069" y="287"/>
          <a:ext cx="1948897" cy="1169338"/>
        </a:xfrm>
        <a:prstGeom prst="rect">
          <a:avLst/>
        </a:prstGeom>
        <a:gradFill rotWithShape="0">
          <a:gsLst>
            <a:gs pos="0">
              <a:schemeClr val="accent5">
                <a:hueOff val="601143"/>
                <a:satOff val="-7079"/>
                <a:lumOff val="4706"/>
                <a:alphaOff val="0"/>
                <a:tint val="96000"/>
                <a:lumMod val="104000"/>
              </a:schemeClr>
            </a:gs>
            <a:gs pos="100000">
              <a:schemeClr val="accent5">
                <a:hueOff val="601143"/>
                <a:satOff val="-7079"/>
                <a:lumOff val="4706"/>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Image_Size_128x128</a:t>
          </a:r>
        </a:p>
      </dsp:txBody>
      <dsp:txXfrm>
        <a:off x="7418069" y="287"/>
        <a:ext cx="1948897" cy="1169338"/>
      </dsp:txXfrm>
    </dsp:sp>
    <dsp:sp modelId="{6F3D940F-76AE-4BDE-B911-30F4106EC1EC}">
      <dsp:nvSpPr>
        <dsp:cNvPr id="0" name=""/>
        <dsp:cNvSpPr/>
      </dsp:nvSpPr>
      <dsp:spPr>
        <a:xfrm>
          <a:off x="986708" y="1364515"/>
          <a:ext cx="1948897" cy="1169338"/>
        </a:xfrm>
        <a:prstGeom prst="rect">
          <a:avLst/>
        </a:prstGeom>
        <a:gradFill rotWithShape="0">
          <a:gsLst>
            <a:gs pos="0">
              <a:schemeClr val="accent5">
                <a:hueOff val="801524"/>
                <a:satOff val="-9438"/>
                <a:lumOff val="6274"/>
                <a:alphaOff val="0"/>
                <a:tint val="96000"/>
                <a:lumMod val="104000"/>
              </a:schemeClr>
            </a:gs>
            <a:gs pos="100000">
              <a:schemeClr val="accent5">
                <a:hueOff val="801524"/>
                <a:satOff val="-9438"/>
                <a:lumOff val="6274"/>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2_Deconvolution_Layers</a:t>
          </a:r>
        </a:p>
      </dsp:txBody>
      <dsp:txXfrm>
        <a:off x="986708" y="1364515"/>
        <a:ext cx="1948897" cy="1169338"/>
      </dsp:txXfrm>
    </dsp:sp>
    <dsp:sp modelId="{E78507AA-C831-4D15-B078-F7927E0B8F70}">
      <dsp:nvSpPr>
        <dsp:cNvPr id="0" name=""/>
        <dsp:cNvSpPr/>
      </dsp:nvSpPr>
      <dsp:spPr>
        <a:xfrm>
          <a:off x="3130495" y="1364515"/>
          <a:ext cx="1948897" cy="1169338"/>
        </a:xfrm>
        <a:prstGeom prst="rect">
          <a:avLst/>
        </a:prstGeom>
        <a:gradFill rotWithShape="0">
          <a:gsLst>
            <a:gs pos="0">
              <a:schemeClr val="accent5">
                <a:hueOff val="1001904"/>
                <a:satOff val="-11798"/>
                <a:lumOff val="7843"/>
                <a:alphaOff val="0"/>
                <a:tint val="96000"/>
                <a:lumMod val="104000"/>
              </a:schemeClr>
            </a:gs>
            <a:gs pos="100000">
              <a:schemeClr val="accent5">
                <a:hueOff val="1001904"/>
                <a:satOff val="-11798"/>
                <a:lumOff val="7843"/>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Freeze_All_Layers</a:t>
          </a:r>
        </a:p>
      </dsp:txBody>
      <dsp:txXfrm>
        <a:off x="3130495" y="1364515"/>
        <a:ext cx="1948897" cy="1169338"/>
      </dsp:txXfrm>
    </dsp:sp>
    <dsp:sp modelId="{C8A19410-C5F4-47C9-8045-CF7E9E3A9172}">
      <dsp:nvSpPr>
        <dsp:cNvPr id="0" name=""/>
        <dsp:cNvSpPr/>
      </dsp:nvSpPr>
      <dsp:spPr>
        <a:xfrm>
          <a:off x="5274282" y="1364515"/>
          <a:ext cx="1948897" cy="1169338"/>
        </a:xfrm>
        <a:prstGeom prst="rect">
          <a:avLst/>
        </a:prstGeom>
        <a:gradFill rotWithShape="0">
          <a:gsLst>
            <a:gs pos="0">
              <a:schemeClr val="accent5">
                <a:hueOff val="1202285"/>
                <a:satOff val="-14157"/>
                <a:lumOff val="9412"/>
                <a:alphaOff val="0"/>
                <a:tint val="96000"/>
                <a:lumMod val="104000"/>
              </a:schemeClr>
            </a:gs>
            <a:gs pos="100000">
              <a:schemeClr val="accent5">
                <a:hueOff val="1202285"/>
                <a:satOff val="-14157"/>
                <a:lumOff val="9412"/>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ResNet18</a:t>
          </a:r>
        </a:p>
      </dsp:txBody>
      <dsp:txXfrm>
        <a:off x="5274282" y="1364515"/>
        <a:ext cx="1948897" cy="1169338"/>
      </dsp:txXfrm>
    </dsp:sp>
    <dsp:sp modelId="{DD6599D5-4531-40B3-9D29-75C2EB432D2F}">
      <dsp:nvSpPr>
        <dsp:cNvPr id="0" name=""/>
        <dsp:cNvSpPr/>
      </dsp:nvSpPr>
      <dsp:spPr>
        <a:xfrm>
          <a:off x="7418069" y="1364515"/>
          <a:ext cx="1948897" cy="1169338"/>
        </a:xfrm>
        <a:prstGeom prst="rect">
          <a:avLst/>
        </a:prstGeom>
        <a:gradFill rotWithShape="0">
          <a:gsLst>
            <a:gs pos="0">
              <a:schemeClr val="accent5">
                <a:hueOff val="1402666"/>
                <a:satOff val="-16517"/>
                <a:lumOff val="10980"/>
                <a:alphaOff val="0"/>
                <a:tint val="96000"/>
                <a:lumMod val="104000"/>
              </a:schemeClr>
            </a:gs>
            <a:gs pos="100000">
              <a:schemeClr val="accent5">
                <a:hueOff val="1402666"/>
                <a:satOff val="-16517"/>
                <a:lumOff val="1098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EfficientNet_V2_S</a:t>
          </a:r>
        </a:p>
      </dsp:txBody>
      <dsp:txXfrm>
        <a:off x="7418069" y="1364515"/>
        <a:ext cx="1948897" cy="1169338"/>
      </dsp:txXfrm>
    </dsp:sp>
    <dsp:sp modelId="{B428C39C-0579-4635-B861-E547BB241209}">
      <dsp:nvSpPr>
        <dsp:cNvPr id="0" name=""/>
        <dsp:cNvSpPr/>
      </dsp:nvSpPr>
      <dsp:spPr>
        <a:xfrm>
          <a:off x="4202388" y="2728743"/>
          <a:ext cx="1948897" cy="1169338"/>
        </a:xfrm>
        <a:prstGeom prst="rect">
          <a:avLst/>
        </a:prstGeom>
        <a:gradFill rotWithShape="0">
          <a:gsLst>
            <a:gs pos="0">
              <a:schemeClr val="accent5">
                <a:hueOff val="1603047"/>
                <a:satOff val="-18876"/>
                <a:lumOff val="12549"/>
                <a:alphaOff val="0"/>
                <a:tint val="96000"/>
                <a:lumMod val="104000"/>
              </a:schemeClr>
            </a:gs>
            <a:gs pos="100000">
              <a:schemeClr val="accent5">
                <a:hueOff val="1603047"/>
                <a:satOff val="-18876"/>
                <a:lumOff val="12549"/>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t>ShuffleNet_V2_x2_0 (two versions)</a:t>
          </a:r>
        </a:p>
      </dsp:txBody>
      <dsp:txXfrm>
        <a:off x="4202388" y="2728743"/>
        <a:ext cx="1948897" cy="116933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ru-RU"/>
              <a:t>Образец заголовка</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7532C699-0942-4A59-A3C7-6F459B0E4B73}" type="datetimeFigureOut">
              <a:rPr lang="ru-RU" smtClean="0"/>
              <a:t>09.02.2024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104711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7532C699-0942-4A59-A3C7-6F459B0E4B73}" type="datetimeFigureOut">
              <a:rPr lang="ru-RU" smtClean="0"/>
              <a:t>09.02.2024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21301116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ru-RU"/>
              <a:t>Образец заголовка</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7532C699-0942-4A59-A3C7-6F459B0E4B73}" type="datetimeFigureOut">
              <a:rPr lang="ru-RU" smtClean="0"/>
              <a:t>09.02.2024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16673609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ru-RU"/>
              <a:t>Образец заголовка</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7532C699-0942-4A59-A3C7-6F459B0E4B73}" type="datetimeFigureOut">
              <a:rPr lang="ru-RU" smtClean="0"/>
              <a:t>09.02.2024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D4847B2B-8D85-4010-8B7C-4E317F6C80CC}" type="slidenum">
              <a:rPr lang="ru-RU" smtClean="0"/>
              <a:t>‹#›</a:t>
            </a:fld>
            <a:endParaRPr lang="ru-RU"/>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579855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ru-RU"/>
              <a:t>Образец заголовка</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7532C699-0942-4A59-A3C7-6F459B0E4B73}" type="datetimeFigureOut">
              <a:rPr lang="ru-RU" smtClean="0"/>
              <a:t>09.02.2024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28311218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ru-RU"/>
              <a:t>Образец заголовка</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3" name="Date Placeholder 2"/>
          <p:cNvSpPr>
            <a:spLocks noGrp="1"/>
          </p:cNvSpPr>
          <p:nvPr>
            <p:ph type="dt" sz="half" idx="10"/>
          </p:nvPr>
        </p:nvSpPr>
        <p:spPr/>
        <p:txBody>
          <a:bodyPr/>
          <a:lstStyle/>
          <a:p>
            <a:fld id="{7532C699-0942-4A59-A3C7-6F459B0E4B73}" type="datetimeFigureOut">
              <a:rPr lang="ru-RU" smtClean="0"/>
              <a:t>09.02.2024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21727635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ru-RU"/>
              <a:t>Образец заголовка</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3" name="Date Placeholder 2"/>
          <p:cNvSpPr>
            <a:spLocks noGrp="1"/>
          </p:cNvSpPr>
          <p:nvPr>
            <p:ph type="dt" sz="half" idx="10"/>
          </p:nvPr>
        </p:nvSpPr>
        <p:spPr/>
        <p:txBody>
          <a:bodyPr/>
          <a:lstStyle/>
          <a:p>
            <a:fld id="{7532C699-0942-4A59-A3C7-6F459B0E4B73}" type="datetimeFigureOut">
              <a:rPr lang="ru-RU" smtClean="0"/>
              <a:t>09.02.2024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3353150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7532C699-0942-4A59-A3C7-6F459B0E4B73}" type="datetimeFigureOut">
              <a:rPr lang="ru-RU" smtClean="0"/>
              <a:t>09.02.2024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28710503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ru-RU"/>
              <a:t>Образец заголовка</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7532C699-0942-4A59-A3C7-6F459B0E4B73}" type="datetimeFigureOut">
              <a:rPr lang="ru-RU" smtClean="0"/>
              <a:t>09.02.2024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3555750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7532C699-0942-4A59-A3C7-6F459B0E4B73}" type="datetimeFigureOut">
              <a:rPr lang="ru-RU" smtClean="0"/>
              <a:t>09.02.2024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3326785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ru-RU"/>
              <a:t>Образец заголовка</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7532C699-0942-4A59-A3C7-6F459B0E4B73}" type="datetimeFigureOut">
              <a:rPr lang="ru-RU" smtClean="0"/>
              <a:t>09.02.2024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560630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7532C699-0942-4A59-A3C7-6F459B0E4B73}" type="datetimeFigureOut">
              <a:rPr lang="ru-RU" smtClean="0"/>
              <a:t>09.02.2024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2099945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7532C699-0942-4A59-A3C7-6F459B0E4B73}" type="datetimeFigureOut">
              <a:rPr lang="ru-RU" smtClean="0"/>
              <a:t>09.02.2024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34959382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7532C699-0942-4A59-A3C7-6F459B0E4B73}" type="datetimeFigureOut">
              <a:rPr lang="ru-RU" smtClean="0"/>
              <a:t>09.02.2024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205825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32C699-0942-4A59-A3C7-6F459B0E4B73}" type="datetimeFigureOut">
              <a:rPr lang="ru-RU" smtClean="0"/>
              <a:t>09.02.2024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2648053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ru-RU"/>
              <a:t>Образец заголовка</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7532C699-0942-4A59-A3C7-6F459B0E4B73}" type="datetimeFigureOut">
              <a:rPr lang="ru-RU" smtClean="0"/>
              <a:t>09.02.2024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2044861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7532C699-0942-4A59-A3C7-6F459B0E4B73}" type="datetimeFigureOut">
              <a:rPr lang="ru-RU" smtClean="0"/>
              <a:t>09.02.2024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D4847B2B-8D85-4010-8B7C-4E317F6C80CC}" type="slidenum">
              <a:rPr lang="ru-RU" smtClean="0"/>
              <a:t>‹#›</a:t>
            </a:fld>
            <a:endParaRPr lang="ru-RU"/>
          </a:p>
        </p:txBody>
      </p:sp>
    </p:spTree>
    <p:extLst>
      <p:ext uri="{BB962C8B-B14F-4D97-AF65-F5344CB8AC3E}">
        <p14:creationId xmlns:p14="http://schemas.microsoft.com/office/powerpoint/2010/main" val="34569228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7532C699-0942-4A59-A3C7-6F459B0E4B73}" type="datetimeFigureOut">
              <a:rPr lang="ru-RU" smtClean="0"/>
              <a:t>09.02.2024</a:t>
            </a:fld>
            <a:endParaRPr lang="ru-RU"/>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ru-RU"/>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D4847B2B-8D85-4010-8B7C-4E317F6C80CC}" type="slidenum">
              <a:rPr lang="ru-RU" smtClean="0"/>
              <a:t>‹#›</a:t>
            </a:fld>
            <a:endParaRPr lang="ru-RU"/>
          </a:p>
        </p:txBody>
      </p:sp>
    </p:spTree>
    <p:extLst>
      <p:ext uri="{BB962C8B-B14F-4D97-AF65-F5344CB8AC3E}">
        <p14:creationId xmlns:p14="http://schemas.microsoft.com/office/powerpoint/2010/main" val="3117343416"/>
      </p:ext>
    </p:extLst>
  </p:cSld>
  <p:clrMap bg1="dk1" tx1="lt1" bg2="dk2" tx2="lt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png"/><Relationship Id="rId7" Type="http://schemas.openxmlformats.org/officeDocument/2006/relationships/diagramColors" Target="../diagrams/colors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9C7A5FD-C610-4C02-8F2B-81DF830D793F}"/>
              </a:ext>
            </a:extLst>
          </p:cNvPr>
          <p:cNvSpPr>
            <a:spLocks noGrp="1"/>
          </p:cNvSpPr>
          <p:nvPr>
            <p:ph type="ctrTitle"/>
          </p:nvPr>
        </p:nvSpPr>
        <p:spPr>
          <a:xfrm>
            <a:off x="5369441" y="1233378"/>
            <a:ext cx="5441285" cy="2364964"/>
          </a:xfrm>
        </p:spPr>
        <p:txBody>
          <a:bodyPr>
            <a:normAutofit/>
          </a:bodyPr>
          <a:lstStyle/>
          <a:p>
            <a:r>
              <a:rPr lang="en-US" dirty="0"/>
              <a:t>Human Pose Estimation</a:t>
            </a:r>
            <a:endParaRPr lang="ru-RU" dirty="0"/>
          </a:p>
        </p:txBody>
      </p:sp>
      <p:sp>
        <p:nvSpPr>
          <p:cNvPr id="3" name="Подзаголовок 2">
            <a:extLst>
              <a:ext uri="{FF2B5EF4-FFF2-40B4-BE49-F238E27FC236}">
                <a16:creationId xmlns:a16="http://schemas.microsoft.com/office/drawing/2014/main" id="{4CC76BBE-542B-471B-8F9E-019DBA82B314}"/>
              </a:ext>
            </a:extLst>
          </p:cNvPr>
          <p:cNvSpPr>
            <a:spLocks noGrp="1"/>
          </p:cNvSpPr>
          <p:nvPr>
            <p:ph type="subTitle" idx="1"/>
          </p:nvPr>
        </p:nvSpPr>
        <p:spPr>
          <a:xfrm>
            <a:off x="5369441" y="3598339"/>
            <a:ext cx="5441286" cy="1675335"/>
          </a:xfrm>
        </p:spPr>
        <p:txBody>
          <a:bodyPr>
            <a:normAutofit/>
          </a:bodyPr>
          <a:lstStyle/>
          <a:p>
            <a:r>
              <a:rPr lang="en-US"/>
              <a:t>Giacomo Virginio &amp; Mikhail Kolobov</a:t>
            </a:r>
          </a:p>
          <a:p>
            <a:r>
              <a:rPr lang="it-IT"/>
              <a:t>Università degli Studi di Padova</a:t>
            </a:r>
          </a:p>
          <a:p>
            <a:r>
              <a:rPr lang="en-US"/>
              <a:t>February, 2024</a:t>
            </a:r>
            <a:endParaRPr lang="ru-RU" dirty="0"/>
          </a:p>
        </p:txBody>
      </p:sp>
      <p:pic>
        <p:nvPicPr>
          <p:cNvPr id="10" name="Picture 9">
            <a:extLst>
              <a:ext uri="{FF2B5EF4-FFF2-40B4-BE49-F238E27FC236}">
                <a16:creationId xmlns:a16="http://schemas.microsoft.com/office/drawing/2014/main" id="{76AAFF90-89E1-46D5-B8B5-3BFDBB92D8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pic>
        <p:nvPicPr>
          <p:cNvPr id="5" name="Рисунок 4">
            <a:extLst>
              <a:ext uri="{FF2B5EF4-FFF2-40B4-BE49-F238E27FC236}">
                <a16:creationId xmlns:a16="http://schemas.microsoft.com/office/drawing/2014/main" id="{918A2B98-DB39-45E9-8674-835E832BD5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339" y="1416324"/>
            <a:ext cx="3551912" cy="3574583"/>
          </a:xfrm>
          <a:prstGeom prst="rect">
            <a:avLst/>
          </a:prstGeom>
        </p:spPr>
      </p:pic>
    </p:spTree>
    <p:extLst>
      <p:ext uri="{BB962C8B-B14F-4D97-AF65-F5344CB8AC3E}">
        <p14:creationId xmlns:p14="http://schemas.microsoft.com/office/powerpoint/2010/main" val="2876591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8C8DB68-244C-4649-AB64-68A76CDB5B83}"/>
              </a:ext>
            </a:extLst>
          </p:cNvPr>
          <p:cNvSpPr>
            <a:spLocks noGrp="1"/>
          </p:cNvSpPr>
          <p:nvPr>
            <p:ph type="title"/>
          </p:nvPr>
        </p:nvSpPr>
        <p:spPr>
          <a:xfrm>
            <a:off x="913795" y="609600"/>
            <a:ext cx="10353762" cy="970450"/>
          </a:xfrm>
        </p:spPr>
        <p:txBody>
          <a:bodyPr>
            <a:normAutofit/>
          </a:bodyPr>
          <a:lstStyle/>
          <a:p>
            <a:r>
              <a:rPr lang="en-US" dirty="0"/>
              <a:t>Models tested</a:t>
            </a:r>
            <a:endParaRPr lang="ru-RU" dirty="0"/>
          </a:p>
        </p:txBody>
      </p:sp>
      <p:pic>
        <p:nvPicPr>
          <p:cNvPr id="9" name="Picture 8">
            <a:extLst>
              <a:ext uri="{FF2B5EF4-FFF2-40B4-BE49-F238E27FC236}">
                <a16:creationId xmlns:a16="http://schemas.microsoft.com/office/drawing/2014/main" id="{A8D526D7-C782-4F65-A21F-A6B40D869B47}"/>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1731964"/>
            <a:ext cx="12192001" cy="5126036"/>
          </a:xfrm>
          <a:prstGeom prst="rect">
            <a:avLst/>
          </a:prstGeom>
          <a:effectLst>
            <a:innerShdw blurRad="63500" dist="50800" dir="16200000">
              <a:prstClr val="black">
                <a:alpha val="50000"/>
              </a:prstClr>
            </a:innerShdw>
          </a:effectLst>
        </p:spPr>
      </p:pic>
      <p:graphicFrame>
        <p:nvGraphicFramePr>
          <p:cNvPr id="7" name="Объект 2">
            <a:extLst>
              <a:ext uri="{FF2B5EF4-FFF2-40B4-BE49-F238E27FC236}">
                <a16:creationId xmlns:a16="http://schemas.microsoft.com/office/drawing/2014/main" id="{8C23D5CD-A651-F723-F906-BD9B7BC7D0C3}"/>
              </a:ext>
            </a:extLst>
          </p:cNvPr>
          <p:cNvGraphicFramePr>
            <a:graphicFrameLocks noGrp="1"/>
          </p:cNvGraphicFramePr>
          <p:nvPr>
            <p:ph idx="1"/>
            <p:extLst>
              <p:ext uri="{D42A27DB-BD31-4B8C-83A1-F6EECF244321}">
                <p14:modId xmlns:p14="http://schemas.microsoft.com/office/powerpoint/2010/main" val="352302802"/>
              </p:ext>
            </p:extLst>
          </p:nvPr>
        </p:nvGraphicFramePr>
        <p:xfrm>
          <a:off x="914400" y="1892830"/>
          <a:ext cx="10353675" cy="38983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44480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Объект 4">
            <a:extLst>
              <a:ext uri="{FF2B5EF4-FFF2-40B4-BE49-F238E27FC236}">
                <a16:creationId xmlns:a16="http://schemas.microsoft.com/office/drawing/2014/main" id="{8A75FB78-5CF9-492F-9550-91E5793FEB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18820" y="299273"/>
            <a:ext cx="9554360" cy="6259454"/>
          </a:xfrm>
        </p:spPr>
      </p:pic>
    </p:spTree>
    <p:extLst>
      <p:ext uri="{BB962C8B-B14F-4D97-AF65-F5344CB8AC3E}">
        <p14:creationId xmlns:p14="http://schemas.microsoft.com/office/powerpoint/2010/main" val="4204835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5EE22573-B9AC-43DE-9614-3A4423910D4C}"/>
              </a:ext>
            </a:extLst>
          </p:cNvPr>
          <p:cNvPicPr>
            <a:picLocks noChangeAspect="1"/>
          </p:cNvPicPr>
          <p:nvPr/>
        </p:nvPicPr>
        <p:blipFill>
          <a:blip r:embed="rId2"/>
          <a:stretch>
            <a:fillRect/>
          </a:stretch>
        </p:blipFill>
        <p:spPr>
          <a:xfrm>
            <a:off x="1178377" y="167452"/>
            <a:ext cx="9835245" cy="6523095"/>
          </a:xfrm>
          <a:prstGeom prst="rect">
            <a:avLst/>
          </a:prstGeom>
        </p:spPr>
      </p:pic>
    </p:spTree>
    <p:extLst>
      <p:ext uri="{BB962C8B-B14F-4D97-AF65-F5344CB8AC3E}">
        <p14:creationId xmlns:p14="http://schemas.microsoft.com/office/powerpoint/2010/main" val="18591845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D4B46938-EBBE-4ED4-AC6E-3559E6E5047B}"/>
              </a:ext>
            </a:extLst>
          </p:cNvPr>
          <p:cNvSpPr>
            <a:spLocks noGrp="1"/>
          </p:cNvSpPr>
          <p:nvPr>
            <p:ph type="title"/>
          </p:nvPr>
        </p:nvSpPr>
        <p:spPr>
          <a:xfrm>
            <a:off x="913795" y="609600"/>
            <a:ext cx="10353762" cy="1164772"/>
          </a:xfrm>
        </p:spPr>
        <p:txBody>
          <a:bodyPr>
            <a:normAutofit/>
          </a:bodyPr>
          <a:lstStyle/>
          <a:p>
            <a:r>
              <a:rPr lang="en-US" dirty="0"/>
              <a:t>Conclusion</a:t>
            </a:r>
            <a:endParaRPr lang="ru-RU" dirty="0"/>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Объект 2">
            <a:extLst>
              <a:ext uri="{FF2B5EF4-FFF2-40B4-BE49-F238E27FC236}">
                <a16:creationId xmlns:a16="http://schemas.microsoft.com/office/drawing/2014/main" id="{32A1BF12-60C8-40F6-869E-BB997AB2E6C1}"/>
              </a:ext>
            </a:extLst>
          </p:cNvPr>
          <p:cNvSpPr>
            <a:spLocks noGrp="1"/>
          </p:cNvSpPr>
          <p:nvPr>
            <p:ph idx="1"/>
          </p:nvPr>
        </p:nvSpPr>
        <p:spPr>
          <a:xfrm>
            <a:off x="1235528" y="2481943"/>
            <a:ext cx="9710296" cy="3309258"/>
          </a:xfrm>
        </p:spPr>
        <p:txBody>
          <a:bodyPr>
            <a:normAutofit/>
          </a:bodyPr>
          <a:lstStyle/>
          <a:p>
            <a:r>
              <a:rPr lang="en-US" dirty="0"/>
              <a:t>The experiments highlight the delicate balance between model architecture, training strategy, and computational resources in human pose estimation. Our findings suggest that modifications, such as using a ResNet18 backbone, adjusting kernel sizes, and optimizing layer configurations, can significantly enhance model performance within computational constraints. These insights pave the way for future research aimed at refining efficiency and accuracy in pose estimation.</a:t>
            </a:r>
            <a:endParaRPr lang="ru-RU" dirty="0"/>
          </a:p>
        </p:txBody>
      </p:sp>
    </p:spTree>
    <p:extLst>
      <p:ext uri="{BB962C8B-B14F-4D97-AF65-F5344CB8AC3E}">
        <p14:creationId xmlns:p14="http://schemas.microsoft.com/office/powerpoint/2010/main" val="223020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48C8DB68-244C-4649-AB64-68A76CDB5B83}"/>
              </a:ext>
            </a:extLst>
          </p:cNvPr>
          <p:cNvSpPr>
            <a:spLocks noGrp="1"/>
          </p:cNvSpPr>
          <p:nvPr>
            <p:ph type="title"/>
          </p:nvPr>
        </p:nvSpPr>
        <p:spPr>
          <a:xfrm>
            <a:off x="913795" y="609600"/>
            <a:ext cx="10353762" cy="1164772"/>
          </a:xfrm>
        </p:spPr>
        <p:txBody>
          <a:bodyPr>
            <a:normAutofit/>
          </a:bodyPr>
          <a:lstStyle/>
          <a:p>
            <a:r>
              <a:rPr lang="en-US" dirty="0"/>
              <a:t>Introduction</a:t>
            </a:r>
            <a:endParaRPr lang="ru-RU" dirty="0"/>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Объект 2">
            <a:extLst>
              <a:ext uri="{FF2B5EF4-FFF2-40B4-BE49-F238E27FC236}">
                <a16:creationId xmlns:a16="http://schemas.microsoft.com/office/drawing/2014/main" id="{19B5FA68-B5C7-458B-9DF3-05839DF8420B}"/>
              </a:ext>
            </a:extLst>
          </p:cNvPr>
          <p:cNvSpPr>
            <a:spLocks noGrp="1"/>
          </p:cNvSpPr>
          <p:nvPr>
            <p:ph idx="1"/>
          </p:nvPr>
        </p:nvSpPr>
        <p:spPr>
          <a:xfrm>
            <a:off x="1235528" y="2481943"/>
            <a:ext cx="9710296" cy="3309258"/>
          </a:xfrm>
        </p:spPr>
        <p:txBody>
          <a:bodyPr>
            <a:normAutofit/>
          </a:bodyPr>
          <a:lstStyle/>
          <a:p>
            <a:r>
              <a:rPr lang="en-US" dirty="0"/>
              <a:t>Human pose estimation is a critical challenge in computer vision, aiming to determine the configuration of a person's body parts from images or videos. This technology has vast applications, from enhancing interactive gaming experiences to advancing surveillance systems. Our report delves into optimizing pose estimation models, specifically on the Leeds Sports Pose dataset, drawing inspiration from Xiao et al.'s foundational work. We explore various model architectures to strike a balance between computational efficiency and accuracy, pushing the boundaries of what's achievable in this dynamic field.</a:t>
            </a:r>
            <a:endParaRPr lang="ru-RU" dirty="0"/>
          </a:p>
        </p:txBody>
      </p:sp>
    </p:spTree>
    <p:extLst>
      <p:ext uri="{BB962C8B-B14F-4D97-AF65-F5344CB8AC3E}">
        <p14:creationId xmlns:p14="http://schemas.microsoft.com/office/powerpoint/2010/main" val="6438989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48C8DB68-244C-4649-AB64-68A76CDB5B83}"/>
              </a:ext>
            </a:extLst>
          </p:cNvPr>
          <p:cNvSpPr>
            <a:spLocks noGrp="1"/>
          </p:cNvSpPr>
          <p:nvPr>
            <p:ph type="title"/>
          </p:nvPr>
        </p:nvSpPr>
        <p:spPr>
          <a:xfrm>
            <a:off x="913795" y="609600"/>
            <a:ext cx="10353762" cy="1164772"/>
          </a:xfrm>
        </p:spPr>
        <p:txBody>
          <a:bodyPr>
            <a:normAutofit/>
          </a:bodyPr>
          <a:lstStyle/>
          <a:p>
            <a:r>
              <a:rPr lang="en-US" dirty="0"/>
              <a:t>Dataset</a:t>
            </a:r>
            <a:endParaRPr lang="ru-RU" dirty="0"/>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Объект 2">
            <a:extLst>
              <a:ext uri="{FF2B5EF4-FFF2-40B4-BE49-F238E27FC236}">
                <a16:creationId xmlns:a16="http://schemas.microsoft.com/office/drawing/2014/main" id="{19B5FA68-B5C7-458B-9DF3-05839DF8420B}"/>
              </a:ext>
            </a:extLst>
          </p:cNvPr>
          <p:cNvSpPr>
            <a:spLocks noGrp="1"/>
          </p:cNvSpPr>
          <p:nvPr>
            <p:ph idx="1"/>
          </p:nvPr>
        </p:nvSpPr>
        <p:spPr>
          <a:xfrm>
            <a:off x="1235528" y="2481943"/>
            <a:ext cx="9710296" cy="3309258"/>
          </a:xfrm>
        </p:spPr>
        <p:txBody>
          <a:bodyPr>
            <a:normAutofit/>
          </a:bodyPr>
          <a:lstStyle/>
          <a:p>
            <a:pPr>
              <a:lnSpc>
                <a:spcPct val="90000"/>
              </a:lnSpc>
            </a:pPr>
            <a:r>
              <a:rPr lang="en-US" dirty="0"/>
              <a:t>Leeds Sports Pose dataset - is a benchmark for evaluating human pose estimation models, focusing on sports activities.</a:t>
            </a:r>
            <a:endParaRPr lang="en-US"/>
          </a:p>
          <a:p>
            <a:pPr>
              <a:lnSpc>
                <a:spcPct val="90000"/>
              </a:lnSpc>
            </a:pPr>
            <a:r>
              <a:rPr lang="en-US" b="1" dirty="0"/>
              <a:t>Composition</a:t>
            </a:r>
            <a:r>
              <a:rPr lang="en-US" dirty="0"/>
              <a:t>: Contains images of individuals in various athletic poses, providing a diverse range of body movements and configurations (2000 images with 14 key points each).</a:t>
            </a:r>
            <a:endParaRPr lang="en-US"/>
          </a:p>
          <a:p>
            <a:pPr>
              <a:lnSpc>
                <a:spcPct val="90000"/>
              </a:lnSpc>
            </a:pPr>
            <a:r>
              <a:rPr lang="en-US" b="1" dirty="0"/>
              <a:t>Annotations</a:t>
            </a:r>
            <a:r>
              <a:rPr lang="en-US" dirty="0"/>
              <a:t>: Each image is meticulously annotated with key body joint locations, facilitating detailed pose analysis.</a:t>
            </a:r>
            <a:endParaRPr lang="en-US"/>
          </a:p>
          <a:p>
            <a:pPr>
              <a:lnSpc>
                <a:spcPct val="90000"/>
              </a:lnSpc>
            </a:pPr>
            <a:r>
              <a:rPr lang="en-US" b="1" dirty="0"/>
              <a:t>Use Case</a:t>
            </a:r>
            <a:r>
              <a:rPr lang="en-US" dirty="0"/>
              <a:t>: Ideal for testing the effectiveness of pose estimation algorithms in recognizing and predicting complex human poses in sports scenarios.</a:t>
            </a:r>
            <a:endParaRPr lang="en-US"/>
          </a:p>
          <a:p>
            <a:pPr>
              <a:lnSpc>
                <a:spcPct val="90000"/>
              </a:lnSpc>
            </a:pPr>
            <a:endParaRPr lang="ru-RU"/>
          </a:p>
        </p:txBody>
      </p:sp>
    </p:spTree>
    <p:extLst>
      <p:ext uri="{BB962C8B-B14F-4D97-AF65-F5344CB8AC3E}">
        <p14:creationId xmlns:p14="http://schemas.microsoft.com/office/powerpoint/2010/main" val="1831201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D3A2630-0204-43D8-A6D7-DB2C040DCCB2}"/>
              </a:ext>
            </a:extLst>
          </p:cNvPr>
          <p:cNvSpPr>
            <a:spLocks noGrp="1"/>
          </p:cNvSpPr>
          <p:nvPr>
            <p:ph type="title"/>
          </p:nvPr>
        </p:nvSpPr>
        <p:spPr/>
        <p:txBody>
          <a:bodyPr/>
          <a:lstStyle/>
          <a:p>
            <a:endParaRPr lang="ru-RU"/>
          </a:p>
        </p:txBody>
      </p:sp>
      <p:pic>
        <p:nvPicPr>
          <p:cNvPr id="5" name="Объект 4">
            <a:extLst>
              <a:ext uri="{FF2B5EF4-FFF2-40B4-BE49-F238E27FC236}">
                <a16:creationId xmlns:a16="http://schemas.microsoft.com/office/drawing/2014/main" id="{819CEA96-A07F-4887-B964-91C12D6BC2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4300" y="785812"/>
            <a:ext cx="10572751" cy="5286375"/>
          </a:xfrm>
        </p:spPr>
      </p:pic>
    </p:spTree>
    <p:extLst>
      <p:ext uri="{BB962C8B-B14F-4D97-AF65-F5344CB8AC3E}">
        <p14:creationId xmlns:p14="http://schemas.microsoft.com/office/powerpoint/2010/main" val="3233696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A6349DC4-8FE7-4CF8-BF99-F186BB107111}"/>
              </a:ext>
            </a:extLst>
          </p:cNvPr>
          <p:cNvSpPr>
            <a:spLocks noGrp="1"/>
          </p:cNvSpPr>
          <p:nvPr>
            <p:ph type="title"/>
          </p:nvPr>
        </p:nvSpPr>
        <p:spPr>
          <a:xfrm>
            <a:off x="913795" y="609600"/>
            <a:ext cx="10353762" cy="1164772"/>
          </a:xfrm>
        </p:spPr>
        <p:txBody>
          <a:bodyPr>
            <a:normAutofit/>
          </a:bodyPr>
          <a:lstStyle/>
          <a:p>
            <a:r>
              <a:rPr lang="en-US"/>
              <a:t>Method</a:t>
            </a:r>
            <a:endParaRPr lang="ru-RU"/>
          </a:p>
        </p:txBody>
      </p:sp>
      <p:pic>
        <p:nvPicPr>
          <p:cNvPr id="17" name="Picture 16">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Объект 2">
            <a:extLst>
              <a:ext uri="{FF2B5EF4-FFF2-40B4-BE49-F238E27FC236}">
                <a16:creationId xmlns:a16="http://schemas.microsoft.com/office/drawing/2014/main" id="{E78D4A74-7115-4F14-9C3A-C0F917D69D91}"/>
              </a:ext>
            </a:extLst>
          </p:cNvPr>
          <p:cNvSpPr>
            <a:spLocks noGrp="1"/>
          </p:cNvSpPr>
          <p:nvPr>
            <p:ph idx="1"/>
          </p:nvPr>
        </p:nvSpPr>
        <p:spPr>
          <a:xfrm>
            <a:off x="1235528" y="2481943"/>
            <a:ext cx="9710296" cy="3309258"/>
          </a:xfrm>
        </p:spPr>
        <p:txBody>
          <a:bodyPr>
            <a:normAutofit/>
          </a:bodyPr>
          <a:lstStyle/>
          <a:p>
            <a:r>
              <a:rPr lang="en-US"/>
              <a:t>Our methodology for improving human pose estimation on the LSP dataset builds upon the framework established by Xiao et al. We focus on adapting and enhancing baseline models, specifically employing pretrained architectures such as ResNet, EfficientNet, and ShuffleNet, tailored for computational efficiency. Key to our approach is the balance between model complexity and performance, aiming to refine accuracy under computational constraints. This involves trying multiple adjustments to model architectures and the training process, exploring the potential of lightweight models in capturing detailed human poses.</a:t>
            </a:r>
            <a:endParaRPr lang="ru-RU"/>
          </a:p>
        </p:txBody>
      </p:sp>
    </p:spTree>
    <p:extLst>
      <p:ext uri="{BB962C8B-B14F-4D97-AF65-F5344CB8AC3E}">
        <p14:creationId xmlns:p14="http://schemas.microsoft.com/office/powerpoint/2010/main" val="3088597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CF23674-530E-47E4-8440-9586D6438283}"/>
              </a:ext>
            </a:extLst>
          </p:cNvPr>
          <p:cNvSpPr>
            <a:spLocks noGrp="1"/>
          </p:cNvSpPr>
          <p:nvPr>
            <p:ph type="title"/>
          </p:nvPr>
        </p:nvSpPr>
        <p:spPr>
          <a:xfrm>
            <a:off x="913795" y="609600"/>
            <a:ext cx="10353762" cy="970450"/>
          </a:xfrm>
        </p:spPr>
        <p:txBody>
          <a:bodyPr>
            <a:normAutofit/>
          </a:bodyPr>
          <a:lstStyle/>
          <a:p>
            <a:r>
              <a:rPr lang="en-US" dirty="0"/>
              <a:t>Modifications</a:t>
            </a:r>
            <a:endParaRPr lang="ru-RU" dirty="0"/>
          </a:p>
        </p:txBody>
      </p:sp>
      <p:pic>
        <p:nvPicPr>
          <p:cNvPr id="9" name="Picture 8">
            <a:extLst>
              <a:ext uri="{FF2B5EF4-FFF2-40B4-BE49-F238E27FC236}">
                <a16:creationId xmlns:a16="http://schemas.microsoft.com/office/drawing/2014/main" id="{A8D526D7-C782-4F65-A21F-A6B40D869B47}"/>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1731964"/>
            <a:ext cx="12192001" cy="5126036"/>
          </a:xfrm>
          <a:prstGeom prst="rect">
            <a:avLst/>
          </a:prstGeom>
          <a:effectLst>
            <a:innerShdw blurRad="63500" dist="50800" dir="16200000">
              <a:prstClr val="black">
                <a:alpha val="50000"/>
              </a:prstClr>
            </a:innerShdw>
          </a:effectLst>
        </p:spPr>
      </p:pic>
      <p:graphicFrame>
        <p:nvGraphicFramePr>
          <p:cNvPr id="5" name="Объект 2">
            <a:extLst>
              <a:ext uri="{FF2B5EF4-FFF2-40B4-BE49-F238E27FC236}">
                <a16:creationId xmlns:a16="http://schemas.microsoft.com/office/drawing/2014/main" id="{E84A3011-94B6-0931-9354-1B144660852E}"/>
              </a:ext>
            </a:extLst>
          </p:cNvPr>
          <p:cNvGraphicFramePr>
            <a:graphicFrameLocks noGrp="1"/>
          </p:cNvGraphicFramePr>
          <p:nvPr>
            <p:ph idx="1"/>
            <p:extLst>
              <p:ext uri="{D42A27DB-BD31-4B8C-83A1-F6EECF244321}">
                <p14:modId xmlns:p14="http://schemas.microsoft.com/office/powerpoint/2010/main" val="1110541759"/>
              </p:ext>
            </p:extLst>
          </p:nvPr>
        </p:nvGraphicFramePr>
        <p:xfrm>
          <a:off x="914400" y="1892830"/>
          <a:ext cx="10353675" cy="38983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60228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8C8DB68-244C-4649-AB64-68A76CDB5B83}"/>
              </a:ext>
            </a:extLst>
          </p:cNvPr>
          <p:cNvSpPr>
            <a:spLocks noGrp="1"/>
          </p:cNvSpPr>
          <p:nvPr>
            <p:ph type="title"/>
          </p:nvPr>
        </p:nvSpPr>
        <p:spPr/>
        <p:txBody>
          <a:bodyPr/>
          <a:lstStyle/>
          <a:p>
            <a:r>
              <a:rPr lang="en-US" dirty="0"/>
              <a:t>Example of the heatmaps</a:t>
            </a:r>
            <a:endParaRPr lang="ru-RU" dirty="0"/>
          </a:p>
        </p:txBody>
      </p:sp>
      <p:pic>
        <p:nvPicPr>
          <p:cNvPr id="5" name="Объект 4">
            <a:extLst>
              <a:ext uri="{FF2B5EF4-FFF2-40B4-BE49-F238E27FC236}">
                <a16:creationId xmlns:a16="http://schemas.microsoft.com/office/drawing/2014/main" id="{9B34ACF0-FDC2-4D27-910F-C2D764F531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4604" y="2268094"/>
            <a:ext cx="11412143" cy="2321811"/>
          </a:xfrm>
        </p:spPr>
      </p:pic>
    </p:spTree>
    <p:extLst>
      <p:ext uri="{BB962C8B-B14F-4D97-AF65-F5344CB8AC3E}">
        <p14:creationId xmlns:p14="http://schemas.microsoft.com/office/powerpoint/2010/main" val="1904269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8C8DB68-244C-4649-AB64-68A76CDB5B83}"/>
              </a:ext>
            </a:extLst>
          </p:cNvPr>
          <p:cNvSpPr>
            <a:spLocks noGrp="1"/>
          </p:cNvSpPr>
          <p:nvPr>
            <p:ph type="title"/>
          </p:nvPr>
        </p:nvSpPr>
        <p:spPr/>
        <p:txBody>
          <a:bodyPr/>
          <a:lstStyle/>
          <a:p>
            <a:r>
              <a:rPr lang="en-US" dirty="0"/>
              <a:t>Example of predictions</a:t>
            </a:r>
            <a:endParaRPr lang="ru-RU" dirty="0"/>
          </a:p>
        </p:txBody>
      </p:sp>
      <p:pic>
        <p:nvPicPr>
          <p:cNvPr id="5" name="Объект 4">
            <a:extLst>
              <a:ext uri="{FF2B5EF4-FFF2-40B4-BE49-F238E27FC236}">
                <a16:creationId xmlns:a16="http://schemas.microsoft.com/office/drawing/2014/main" id="{8AB353D2-DB35-4B53-8653-2EB948B4E34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2661" y="1731963"/>
            <a:ext cx="8337152" cy="4059237"/>
          </a:xfrm>
        </p:spPr>
      </p:pic>
    </p:spTree>
    <p:extLst>
      <p:ext uri="{BB962C8B-B14F-4D97-AF65-F5344CB8AC3E}">
        <p14:creationId xmlns:p14="http://schemas.microsoft.com/office/powerpoint/2010/main" val="510514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extLst/>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DFD58F94-A570-4B59-BB8B-FF207B0FF4BC}"/>
              </a:ext>
            </a:extLst>
          </p:cNvPr>
          <p:cNvSpPr>
            <a:spLocks noGrp="1"/>
          </p:cNvSpPr>
          <p:nvPr>
            <p:ph type="title"/>
          </p:nvPr>
        </p:nvSpPr>
        <p:spPr>
          <a:xfrm>
            <a:off x="913795" y="609600"/>
            <a:ext cx="10353762" cy="1164772"/>
          </a:xfrm>
        </p:spPr>
        <p:txBody>
          <a:bodyPr>
            <a:normAutofit/>
          </a:bodyPr>
          <a:lstStyle/>
          <a:p>
            <a:r>
              <a:rPr lang="en-US" dirty="0"/>
              <a:t>Experiments</a:t>
            </a:r>
            <a:endParaRPr lang="ru-RU" dirty="0"/>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Объект 2">
            <a:extLst>
              <a:ext uri="{FF2B5EF4-FFF2-40B4-BE49-F238E27FC236}">
                <a16:creationId xmlns:a16="http://schemas.microsoft.com/office/drawing/2014/main" id="{1C4F3CEF-8C45-40DF-B490-471C48C0CEE2}"/>
              </a:ext>
            </a:extLst>
          </p:cNvPr>
          <p:cNvSpPr>
            <a:spLocks noGrp="1"/>
          </p:cNvSpPr>
          <p:nvPr>
            <p:ph idx="1"/>
          </p:nvPr>
        </p:nvSpPr>
        <p:spPr>
          <a:xfrm>
            <a:off x="1235528" y="2481943"/>
            <a:ext cx="9710296" cy="3309258"/>
          </a:xfrm>
        </p:spPr>
        <p:txBody>
          <a:bodyPr>
            <a:normAutofit/>
          </a:bodyPr>
          <a:lstStyle/>
          <a:p>
            <a:r>
              <a:rPr lang="en-US" b="1" dirty="0"/>
              <a:t>Baseline Model Slide</a:t>
            </a:r>
            <a:r>
              <a:rPr lang="en-US" dirty="0"/>
              <a:t>: Our baseline model employs a ResNet50 backbone, modified to operate on 256x256 images, leading to 64x64 output heatmaps. It includes three deconvolution layers with 256 filters each and a final convolution layer, trained while unfreezing only the last few layers. This setup provides a balance between detail capture and computational efficiency, serving as a foundation for comparing the impact of architectural adjustments.</a:t>
            </a:r>
            <a:endParaRPr lang="ru-RU" dirty="0"/>
          </a:p>
        </p:txBody>
      </p:sp>
    </p:spTree>
    <p:extLst>
      <p:ext uri="{BB962C8B-B14F-4D97-AF65-F5344CB8AC3E}">
        <p14:creationId xmlns:p14="http://schemas.microsoft.com/office/powerpoint/2010/main" val="767767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Сланец">
  <a:themeElements>
    <a:clrScheme name="Сланец">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Сланец">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ланец">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otalTime>0</TotalTime>
  <Words>623</Words>
  <Application>Microsoft Office PowerPoint</Application>
  <PresentationFormat>Широкоэкранный</PresentationFormat>
  <Paragraphs>32</Paragraphs>
  <Slides>13</Slides>
  <Notes>0</Notes>
  <HiddenSlides>0</HiddenSlides>
  <MMClips>0</MMClips>
  <ScaleCrop>false</ScaleCrop>
  <HeadingPairs>
    <vt:vector size="6" baseType="variant">
      <vt:variant>
        <vt:lpstr>Использованные шрифты</vt:lpstr>
      </vt:variant>
      <vt:variant>
        <vt:i4>2</vt:i4>
      </vt:variant>
      <vt:variant>
        <vt:lpstr>Тема</vt:lpstr>
      </vt:variant>
      <vt:variant>
        <vt:i4>1</vt:i4>
      </vt:variant>
      <vt:variant>
        <vt:lpstr>Заголовки слайдов</vt:lpstr>
      </vt:variant>
      <vt:variant>
        <vt:i4>13</vt:i4>
      </vt:variant>
    </vt:vector>
  </HeadingPairs>
  <TitlesOfParts>
    <vt:vector size="16" baseType="lpstr">
      <vt:lpstr>Calisto MT</vt:lpstr>
      <vt:lpstr>Wingdings 2</vt:lpstr>
      <vt:lpstr>Сланец</vt:lpstr>
      <vt:lpstr>Human Pose Estimation</vt:lpstr>
      <vt:lpstr>Introduction</vt:lpstr>
      <vt:lpstr>Dataset</vt:lpstr>
      <vt:lpstr>Презентация PowerPoint</vt:lpstr>
      <vt:lpstr>Method</vt:lpstr>
      <vt:lpstr>Modifications</vt:lpstr>
      <vt:lpstr>Example of the heatmaps</vt:lpstr>
      <vt:lpstr>Example of predictions</vt:lpstr>
      <vt:lpstr>Experiments</vt:lpstr>
      <vt:lpstr>Models tested</vt:lpstr>
      <vt:lpstr>Презентация PowerPoint</vt:lpstr>
      <vt:lpstr>Презентация PowerPoint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Pose Estimation</dc:title>
  <dc:creator>K. Mikhail</dc:creator>
  <cp:lastModifiedBy>K. Mikhail</cp:lastModifiedBy>
  <cp:revision>1</cp:revision>
  <dcterms:created xsi:type="dcterms:W3CDTF">2024-02-09T18:25:30Z</dcterms:created>
  <dcterms:modified xsi:type="dcterms:W3CDTF">2024-02-09T18:25:41Z</dcterms:modified>
</cp:coreProperties>
</file>